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B3EAC6-04AD-41B0-8B05-0E11D311C0A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06065035-C026-457F-A0DB-90D7CAE24AD8}">
      <dgm:prSet phldrT="[Text]"/>
      <dgm:spPr/>
      <dgm:t>
        <a:bodyPr/>
        <a:lstStyle/>
        <a:p>
          <a:r>
            <a:rPr lang="en-US" dirty="0" smtClean="0"/>
            <a:t>Anxiety</a:t>
          </a:r>
          <a:endParaRPr lang="en-US" dirty="0"/>
        </a:p>
      </dgm:t>
    </dgm:pt>
    <dgm:pt modelId="{627FD758-D8A5-4909-8D02-DD438DC6878A}" type="parTrans" cxnId="{3CB169A6-1336-47ED-BF65-EA56C59A8941}">
      <dgm:prSet/>
      <dgm:spPr/>
      <dgm:t>
        <a:bodyPr/>
        <a:lstStyle/>
        <a:p>
          <a:endParaRPr lang="en-US"/>
        </a:p>
      </dgm:t>
    </dgm:pt>
    <dgm:pt modelId="{77CD9D31-BA78-4599-9146-0B4E037ECA41}" type="sibTrans" cxnId="{3CB169A6-1336-47ED-BF65-EA56C59A8941}">
      <dgm:prSet/>
      <dgm:spPr/>
      <dgm:t>
        <a:bodyPr/>
        <a:lstStyle/>
        <a:p>
          <a:endParaRPr lang="en-US"/>
        </a:p>
      </dgm:t>
    </dgm:pt>
    <dgm:pt modelId="{B47FF4B4-EA7C-4E0C-A4C8-D0B724C3A13B}">
      <dgm:prSet phldrT="[Text]"/>
      <dgm:spPr/>
      <dgm:t>
        <a:bodyPr/>
        <a:lstStyle/>
        <a:p>
          <a:r>
            <a:rPr lang="en-US" dirty="0" smtClean="0"/>
            <a:t>Causes:</a:t>
          </a:r>
          <a:br>
            <a:rPr lang="en-US" dirty="0" smtClean="0"/>
          </a:br>
          <a:r>
            <a:rPr lang="en-US" dirty="0" smtClean="0"/>
            <a:t>ex. Fear of failure</a:t>
          </a:r>
          <a:br>
            <a:rPr lang="en-US" dirty="0" smtClean="0"/>
          </a:br>
          <a:r>
            <a:rPr lang="en-US" dirty="0" smtClean="0"/>
            <a:t>_________</a:t>
          </a:r>
          <a:br>
            <a:rPr lang="en-US" dirty="0" smtClean="0"/>
          </a:br>
          <a:r>
            <a:rPr lang="en-US" dirty="0" smtClean="0"/>
            <a:t>__________</a:t>
          </a:r>
          <a:br>
            <a:rPr lang="en-US" dirty="0" smtClean="0"/>
          </a:br>
          <a:r>
            <a:rPr lang="en-US" dirty="0" smtClean="0"/>
            <a:t>__________</a:t>
          </a:r>
          <a:br>
            <a:rPr lang="en-US" dirty="0" smtClean="0"/>
          </a:br>
          <a:r>
            <a:rPr lang="en-US" dirty="0" smtClean="0"/>
            <a:t>__________</a:t>
          </a:r>
          <a:endParaRPr lang="en-US" dirty="0"/>
        </a:p>
      </dgm:t>
    </dgm:pt>
    <dgm:pt modelId="{D1E23830-DCCC-4F40-AEA4-9E805F8B9290}" type="parTrans" cxnId="{89E6548F-B425-4017-8783-9DCDE6D78CE7}">
      <dgm:prSet/>
      <dgm:spPr/>
      <dgm:t>
        <a:bodyPr/>
        <a:lstStyle/>
        <a:p>
          <a:endParaRPr lang="en-US"/>
        </a:p>
      </dgm:t>
    </dgm:pt>
    <dgm:pt modelId="{BA9375D4-2037-4BF5-9CB2-889A47983498}" type="sibTrans" cxnId="{89E6548F-B425-4017-8783-9DCDE6D78CE7}">
      <dgm:prSet/>
      <dgm:spPr/>
      <dgm:t>
        <a:bodyPr/>
        <a:lstStyle/>
        <a:p>
          <a:endParaRPr lang="en-US"/>
        </a:p>
      </dgm:t>
    </dgm:pt>
    <dgm:pt modelId="{BCDBA65F-6CDE-4E22-A557-3F6BBD50381F}">
      <dgm:prSet phldrT="[Text]"/>
      <dgm:spPr/>
      <dgm:t>
        <a:bodyPr/>
        <a:lstStyle/>
        <a:p>
          <a:r>
            <a:rPr lang="en-US" dirty="0" smtClean="0"/>
            <a:t>Symptoms:</a:t>
          </a:r>
          <a:br>
            <a:rPr lang="en-US" dirty="0" smtClean="0"/>
          </a:br>
          <a:r>
            <a:rPr lang="en-US" dirty="0" smtClean="0"/>
            <a:t>ex. not able to sleep</a:t>
          </a:r>
          <a:br>
            <a:rPr lang="en-US" dirty="0" smtClean="0"/>
          </a:br>
          <a:r>
            <a:rPr lang="en-US" dirty="0" smtClean="0"/>
            <a:t>_________</a:t>
          </a:r>
          <a:br>
            <a:rPr lang="en-US" dirty="0" smtClean="0"/>
          </a:br>
          <a:r>
            <a:rPr lang="en-US" dirty="0" smtClean="0"/>
            <a:t>__________</a:t>
          </a:r>
          <a:br>
            <a:rPr lang="en-US" dirty="0" smtClean="0"/>
          </a:br>
          <a:r>
            <a:rPr lang="en-US" dirty="0" smtClean="0"/>
            <a:t>__________</a:t>
          </a:r>
          <a:br>
            <a:rPr lang="en-US" dirty="0" smtClean="0"/>
          </a:br>
          <a:r>
            <a:rPr lang="en-US" dirty="0" smtClean="0"/>
            <a:t>__________</a:t>
          </a:r>
          <a:endParaRPr lang="en-US" dirty="0"/>
        </a:p>
      </dgm:t>
    </dgm:pt>
    <dgm:pt modelId="{ED3D8619-56C4-448A-B960-6A4E86663EB3}" type="parTrans" cxnId="{4F8D04ED-0ADB-452F-B20D-DCDDAC7F63EE}">
      <dgm:prSet/>
      <dgm:spPr/>
      <dgm:t>
        <a:bodyPr/>
        <a:lstStyle/>
        <a:p>
          <a:endParaRPr lang="en-US"/>
        </a:p>
      </dgm:t>
    </dgm:pt>
    <dgm:pt modelId="{F4119C1E-27A5-4728-AC69-13D49865945C}" type="sibTrans" cxnId="{4F8D04ED-0ADB-452F-B20D-DCDDAC7F63EE}">
      <dgm:prSet/>
      <dgm:spPr/>
      <dgm:t>
        <a:bodyPr/>
        <a:lstStyle/>
        <a:p>
          <a:endParaRPr lang="en-US"/>
        </a:p>
      </dgm:t>
    </dgm:pt>
    <dgm:pt modelId="{D20856B7-4ACD-48B7-8C25-F17B3A023ECD}">
      <dgm:prSet phldrT="[Text]"/>
      <dgm:spPr/>
      <dgm:t>
        <a:bodyPr/>
        <a:lstStyle/>
        <a:p>
          <a:r>
            <a:rPr lang="en-US" dirty="0" smtClean="0"/>
            <a:t>Effects:</a:t>
          </a:r>
          <a:br>
            <a:rPr lang="en-US" dirty="0" smtClean="0"/>
          </a:br>
          <a:r>
            <a:rPr lang="en-US" dirty="0" smtClean="0"/>
            <a:t>ex. Unable to accomplish goals</a:t>
          </a:r>
          <a:br>
            <a:rPr lang="en-US" dirty="0" smtClean="0"/>
          </a:br>
          <a:r>
            <a:rPr lang="en-US" dirty="0" smtClean="0"/>
            <a:t>_________</a:t>
          </a:r>
          <a:br>
            <a:rPr lang="en-US" dirty="0" smtClean="0"/>
          </a:br>
          <a:r>
            <a:rPr lang="en-US" dirty="0" smtClean="0"/>
            <a:t>__________</a:t>
          </a:r>
          <a:br>
            <a:rPr lang="en-US" dirty="0" smtClean="0"/>
          </a:br>
          <a:r>
            <a:rPr lang="en-US" dirty="0" smtClean="0"/>
            <a:t>__________</a:t>
          </a:r>
          <a:br>
            <a:rPr lang="en-US" dirty="0" smtClean="0"/>
          </a:br>
          <a:r>
            <a:rPr lang="en-US" dirty="0" smtClean="0"/>
            <a:t>__________</a:t>
          </a:r>
          <a:endParaRPr lang="en-US" dirty="0"/>
        </a:p>
      </dgm:t>
    </dgm:pt>
    <dgm:pt modelId="{E68B9641-80E8-43C5-BA79-1E3A888F56C9}" type="parTrans" cxnId="{6D9D1C2A-EA77-4D40-980A-06A5B424150B}">
      <dgm:prSet/>
      <dgm:spPr/>
      <dgm:t>
        <a:bodyPr/>
        <a:lstStyle/>
        <a:p>
          <a:endParaRPr lang="en-US"/>
        </a:p>
      </dgm:t>
    </dgm:pt>
    <dgm:pt modelId="{E0E8A05D-45DE-4CF1-B850-D3A58B8CCC19}" type="sibTrans" cxnId="{6D9D1C2A-EA77-4D40-980A-06A5B424150B}">
      <dgm:prSet/>
      <dgm:spPr/>
      <dgm:t>
        <a:bodyPr/>
        <a:lstStyle/>
        <a:p>
          <a:endParaRPr lang="en-US"/>
        </a:p>
      </dgm:t>
    </dgm:pt>
    <dgm:pt modelId="{EAC1094D-39CE-4BBC-B443-FD9BB4E7BD26}" type="pres">
      <dgm:prSet presAssocID="{97B3EAC6-04AD-41B0-8B05-0E11D311C0AE}" presName="cycle" presStyleCnt="0">
        <dgm:presLayoutVars>
          <dgm:chMax val="1"/>
          <dgm:dir/>
          <dgm:animLvl val="ctr"/>
          <dgm:resizeHandles val="exact"/>
        </dgm:presLayoutVars>
      </dgm:prSet>
      <dgm:spPr/>
    </dgm:pt>
    <dgm:pt modelId="{51390D40-FD5A-4C9D-B677-2A29B52D04B8}" type="pres">
      <dgm:prSet presAssocID="{06065035-C026-457F-A0DB-90D7CAE24AD8}" presName="centerShape" presStyleLbl="node0" presStyleIdx="0" presStyleCnt="1" custScaleX="95560" custScaleY="83898"/>
      <dgm:spPr/>
    </dgm:pt>
    <dgm:pt modelId="{C26F44AC-6FF2-4ACE-9839-E3977A6D3031}" type="pres">
      <dgm:prSet presAssocID="{D1E23830-DCCC-4F40-AEA4-9E805F8B9290}" presName="parTrans" presStyleLbl="bgSibTrans2D1" presStyleIdx="0" presStyleCnt="3"/>
      <dgm:spPr/>
    </dgm:pt>
    <dgm:pt modelId="{991A94AE-3D8B-45FA-9FDB-C3B4B24594F7}" type="pres">
      <dgm:prSet presAssocID="{B47FF4B4-EA7C-4E0C-A4C8-D0B724C3A13B}" presName="node" presStyleLbl="node1" presStyleIdx="0" presStyleCnt="3" custScaleX="110798" custScaleY="83664" custRadScaleRad="118319" custRadScaleInc="-13231">
        <dgm:presLayoutVars>
          <dgm:bulletEnabled val="1"/>
        </dgm:presLayoutVars>
      </dgm:prSet>
      <dgm:spPr/>
      <dgm:t>
        <a:bodyPr/>
        <a:lstStyle/>
        <a:p>
          <a:endParaRPr lang="en-US"/>
        </a:p>
      </dgm:t>
    </dgm:pt>
    <dgm:pt modelId="{C0DABB1E-4C06-4021-A1F3-AF01BEFC7100}" type="pres">
      <dgm:prSet presAssocID="{ED3D8619-56C4-448A-B960-6A4E86663EB3}" presName="parTrans" presStyleLbl="bgSibTrans2D1" presStyleIdx="1" presStyleCnt="3"/>
      <dgm:spPr/>
    </dgm:pt>
    <dgm:pt modelId="{C6018D5E-1FA7-414A-8F95-24537A31F7F2}" type="pres">
      <dgm:prSet presAssocID="{BCDBA65F-6CDE-4E22-A557-3F6BBD50381F}" presName="node" presStyleLbl="node1" presStyleIdx="1" presStyleCnt="3" custScaleX="104144" custScaleY="89625" custRadScaleRad="112307" custRadScaleInc="-6430">
        <dgm:presLayoutVars>
          <dgm:bulletEnabled val="1"/>
        </dgm:presLayoutVars>
      </dgm:prSet>
      <dgm:spPr/>
      <dgm:t>
        <a:bodyPr/>
        <a:lstStyle/>
        <a:p>
          <a:endParaRPr lang="en-US"/>
        </a:p>
      </dgm:t>
    </dgm:pt>
    <dgm:pt modelId="{655106A5-B166-46B3-93F8-2DFB915B5141}" type="pres">
      <dgm:prSet presAssocID="{E68B9641-80E8-43C5-BA79-1E3A888F56C9}" presName="parTrans" presStyleLbl="bgSibTrans2D1" presStyleIdx="2" presStyleCnt="3"/>
      <dgm:spPr/>
    </dgm:pt>
    <dgm:pt modelId="{B54AD545-F992-4685-B7C8-CD7F79566441}" type="pres">
      <dgm:prSet presAssocID="{D20856B7-4ACD-48B7-8C25-F17B3A023ECD}" presName="node" presStyleLbl="node1" presStyleIdx="2" presStyleCnt="3" custScaleX="100908" custScaleY="93334" custRadScaleRad="108695" custRadScaleInc="11781">
        <dgm:presLayoutVars>
          <dgm:bulletEnabled val="1"/>
        </dgm:presLayoutVars>
      </dgm:prSet>
      <dgm:spPr/>
      <dgm:t>
        <a:bodyPr/>
        <a:lstStyle/>
        <a:p>
          <a:endParaRPr lang="en-US"/>
        </a:p>
      </dgm:t>
    </dgm:pt>
  </dgm:ptLst>
  <dgm:cxnLst>
    <dgm:cxn modelId="{89E6548F-B425-4017-8783-9DCDE6D78CE7}" srcId="{06065035-C026-457F-A0DB-90D7CAE24AD8}" destId="{B47FF4B4-EA7C-4E0C-A4C8-D0B724C3A13B}" srcOrd="0" destOrd="0" parTransId="{D1E23830-DCCC-4F40-AEA4-9E805F8B9290}" sibTransId="{BA9375D4-2037-4BF5-9CB2-889A47983498}"/>
    <dgm:cxn modelId="{F90865DA-7A8E-412A-8D57-077577AEF149}" type="presOf" srcId="{D1E23830-DCCC-4F40-AEA4-9E805F8B9290}" destId="{C26F44AC-6FF2-4ACE-9839-E3977A6D3031}" srcOrd="0" destOrd="0" presId="urn:microsoft.com/office/officeart/2005/8/layout/radial4"/>
    <dgm:cxn modelId="{787D3B0E-42D9-4501-B801-8B66D2D87832}" type="presOf" srcId="{D20856B7-4ACD-48B7-8C25-F17B3A023ECD}" destId="{B54AD545-F992-4685-B7C8-CD7F79566441}" srcOrd="0" destOrd="0" presId="urn:microsoft.com/office/officeart/2005/8/layout/radial4"/>
    <dgm:cxn modelId="{77DF4772-04D2-4BE1-8226-765D8FB009D6}" type="presOf" srcId="{06065035-C026-457F-A0DB-90D7CAE24AD8}" destId="{51390D40-FD5A-4C9D-B677-2A29B52D04B8}" srcOrd="0" destOrd="0" presId="urn:microsoft.com/office/officeart/2005/8/layout/radial4"/>
    <dgm:cxn modelId="{3FBB1B69-686D-45CF-96EF-FD76F4AF5F29}" type="presOf" srcId="{BCDBA65F-6CDE-4E22-A557-3F6BBD50381F}" destId="{C6018D5E-1FA7-414A-8F95-24537A31F7F2}" srcOrd="0" destOrd="0" presId="urn:microsoft.com/office/officeart/2005/8/layout/radial4"/>
    <dgm:cxn modelId="{39977A7C-3CF7-41DF-8D6B-873A2B96A6DA}" type="presOf" srcId="{ED3D8619-56C4-448A-B960-6A4E86663EB3}" destId="{C0DABB1E-4C06-4021-A1F3-AF01BEFC7100}" srcOrd="0" destOrd="0" presId="urn:microsoft.com/office/officeart/2005/8/layout/radial4"/>
    <dgm:cxn modelId="{E5CD7898-4207-4B9C-9473-36CADE16BA44}" type="presOf" srcId="{E68B9641-80E8-43C5-BA79-1E3A888F56C9}" destId="{655106A5-B166-46B3-93F8-2DFB915B5141}" srcOrd="0" destOrd="0" presId="urn:microsoft.com/office/officeart/2005/8/layout/radial4"/>
    <dgm:cxn modelId="{3CB169A6-1336-47ED-BF65-EA56C59A8941}" srcId="{97B3EAC6-04AD-41B0-8B05-0E11D311C0AE}" destId="{06065035-C026-457F-A0DB-90D7CAE24AD8}" srcOrd="0" destOrd="0" parTransId="{627FD758-D8A5-4909-8D02-DD438DC6878A}" sibTransId="{77CD9D31-BA78-4599-9146-0B4E037ECA41}"/>
    <dgm:cxn modelId="{2ACCFD51-B094-4B7B-8F81-A0A570588056}" type="presOf" srcId="{97B3EAC6-04AD-41B0-8B05-0E11D311C0AE}" destId="{EAC1094D-39CE-4BBC-B443-FD9BB4E7BD26}" srcOrd="0" destOrd="0" presId="urn:microsoft.com/office/officeart/2005/8/layout/radial4"/>
    <dgm:cxn modelId="{4F8D04ED-0ADB-452F-B20D-DCDDAC7F63EE}" srcId="{06065035-C026-457F-A0DB-90D7CAE24AD8}" destId="{BCDBA65F-6CDE-4E22-A557-3F6BBD50381F}" srcOrd="1" destOrd="0" parTransId="{ED3D8619-56C4-448A-B960-6A4E86663EB3}" sibTransId="{F4119C1E-27A5-4728-AC69-13D49865945C}"/>
    <dgm:cxn modelId="{1569FA66-EC20-491D-B652-59F88606981A}" type="presOf" srcId="{B47FF4B4-EA7C-4E0C-A4C8-D0B724C3A13B}" destId="{991A94AE-3D8B-45FA-9FDB-C3B4B24594F7}" srcOrd="0" destOrd="0" presId="urn:microsoft.com/office/officeart/2005/8/layout/radial4"/>
    <dgm:cxn modelId="{6D9D1C2A-EA77-4D40-980A-06A5B424150B}" srcId="{06065035-C026-457F-A0DB-90D7CAE24AD8}" destId="{D20856B7-4ACD-48B7-8C25-F17B3A023ECD}" srcOrd="2" destOrd="0" parTransId="{E68B9641-80E8-43C5-BA79-1E3A888F56C9}" sibTransId="{E0E8A05D-45DE-4CF1-B850-D3A58B8CCC19}"/>
    <dgm:cxn modelId="{FE5FDB27-5C28-4BC9-AB6D-A7B8AE92FF2E}" type="presParOf" srcId="{EAC1094D-39CE-4BBC-B443-FD9BB4E7BD26}" destId="{51390D40-FD5A-4C9D-B677-2A29B52D04B8}" srcOrd="0" destOrd="0" presId="urn:microsoft.com/office/officeart/2005/8/layout/radial4"/>
    <dgm:cxn modelId="{098D2D98-8800-462C-B47F-466BB9450B6D}" type="presParOf" srcId="{EAC1094D-39CE-4BBC-B443-FD9BB4E7BD26}" destId="{C26F44AC-6FF2-4ACE-9839-E3977A6D3031}" srcOrd="1" destOrd="0" presId="urn:microsoft.com/office/officeart/2005/8/layout/radial4"/>
    <dgm:cxn modelId="{ECFD3435-B01C-489A-A51E-2558FA5D26E0}" type="presParOf" srcId="{EAC1094D-39CE-4BBC-B443-FD9BB4E7BD26}" destId="{991A94AE-3D8B-45FA-9FDB-C3B4B24594F7}" srcOrd="2" destOrd="0" presId="urn:microsoft.com/office/officeart/2005/8/layout/radial4"/>
    <dgm:cxn modelId="{870CAA67-4283-499F-99F4-E673C241203A}" type="presParOf" srcId="{EAC1094D-39CE-4BBC-B443-FD9BB4E7BD26}" destId="{C0DABB1E-4C06-4021-A1F3-AF01BEFC7100}" srcOrd="3" destOrd="0" presId="urn:microsoft.com/office/officeart/2005/8/layout/radial4"/>
    <dgm:cxn modelId="{430E462A-CAFC-4C3F-9411-4780793FF187}" type="presParOf" srcId="{EAC1094D-39CE-4BBC-B443-FD9BB4E7BD26}" destId="{C6018D5E-1FA7-414A-8F95-24537A31F7F2}" srcOrd="4" destOrd="0" presId="urn:microsoft.com/office/officeart/2005/8/layout/radial4"/>
    <dgm:cxn modelId="{F0F4BEE8-2FDC-4BC1-9B86-9D3C9DBF177A}" type="presParOf" srcId="{EAC1094D-39CE-4BBC-B443-FD9BB4E7BD26}" destId="{655106A5-B166-46B3-93F8-2DFB915B5141}" srcOrd="5" destOrd="0" presId="urn:microsoft.com/office/officeart/2005/8/layout/radial4"/>
    <dgm:cxn modelId="{0848CF8D-1B53-4F6D-90B9-BA110914C7F1}" type="presParOf" srcId="{EAC1094D-39CE-4BBC-B443-FD9BB4E7BD26}" destId="{B54AD545-F992-4685-B7C8-CD7F79566441}"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390D40-FD5A-4C9D-B677-2A29B52D04B8}">
      <dsp:nvSpPr>
        <dsp:cNvPr id="0" name=""/>
        <dsp:cNvSpPr/>
      </dsp:nvSpPr>
      <dsp:spPr>
        <a:xfrm>
          <a:off x="3047995" y="3145904"/>
          <a:ext cx="2324059" cy="20404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Anxiety</a:t>
          </a:r>
          <a:endParaRPr lang="en-US" sz="3700" kern="1200" dirty="0"/>
        </a:p>
      </dsp:txBody>
      <dsp:txXfrm>
        <a:off x="3047995" y="3145904"/>
        <a:ext cx="2324059" cy="2040434"/>
      </dsp:txXfrm>
    </dsp:sp>
    <dsp:sp modelId="{C26F44AC-6FF2-4ACE-9839-E3977A6D3031}">
      <dsp:nvSpPr>
        <dsp:cNvPr id="0" name=""/>
        <dsp:cNvSpPr/>
      </dsp:nvSpPr>
      <dsp:spPr>
        <a:xfrm rot="12622398">
          <a:off x="1132362" y="2646084"/>
          <a:ext cx="2150784" cy="69313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1A94AE-3D8B-45FA-9FDB-C3B4B24594F7}">
      <dsp:nvSpPr>
        <dsp:cNvPr id="0" name=""/>
        <dsp:cNvSpPr/>
      </dsp:nvSpPr>
      <dsp:spPr>
        <a:xfrm>
          <a:off x="0" y="1675694"/>
          <a:ext cx="2559921" cy="15464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Causes:</a:t>
          </a:r>
          <a:br>
            <a:rPr lang="en-US" sz="1600" kern="1200" dirty="0" smtClean="0"/>
          </a:br>
          <a:r>
            <a:rPr lang="en-US" sz="1600" kern="1200" dirty="0" smtClean="0"/>
            <a:t>ex. Fear of failure</a:t>
          </a:r>
          <a:br>
            <a:rPr lang="en-US" sz="1600" kern="1200" dirty="0" smtClean="0"/>
          </a:br>
          <a:r>
            <a:rPr lang="en-US" sz="1600" kern="1200" dirty="0" smtClean="0"/>
            <a:t>_________</a:t>
          </a:r>
          <a:br>
            <a:rPr lang="en-US" sz="1600" kern="1200" dirty="0" smtClean="0"/>
          </a:br>
          <a:r>
            <a:rPr lang="en-US" sz="1600" kern="1200" dirty="0" smtClean="0"/>
            <a:t>__________</a:t>
          </a:r>
          <a:br>
            <a:rPr lang="en-US" sz="1600" kern="1200" dirty="0" smtClean="0"/>
          </a:br>
          <a:r>
            <a:rPr lang="en-US" sz="1600" kern="1200" dirty="0" smtClean="0"/>
            <a:t>__________</a:t>
          </a:r>
          <a:br>
            <a:rPr lang="en-US" sz="1600" kern="1200" dirty="0" smtClean="0"/>
          </a:br>
          <a:r>
            <a:rPr lang="en-US" sz="1600" kern="1200" dirty="0" smtClean="0"/>
            <a:t>__________</a:t>
          </a:r>
          <a:endParaRPr lang="en-US" sz="1600" kern="1200" dirty="0"/>
        </a:p>
      </dsp:txBody>
      <dsp:txXfrm>
        <a:off x="0" y="1675694"/>
        <a:ext cx="2559921" cy="1546405"/>
      </dsp:txXfrm>
    </dsp:sp>
    <dsp:sp modelId="{C0DABB1E-4C06-4021-A1F3-AF01BEFC7100}">
      <dsp:nvSpPr>
        <dsp:cNvPr id="0" name=""/>
        <dsp:cNvSpPr/>
      </dsp:nvSpPr>
      <dsp:spPr>
        <a:xfrm rot="15952150">
          <a:off x="2949227" y="1577764"/>
          <a:ext cx="2197784" cy="69313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018D5E-1FA7-414A-8F95-24537A31F7F2}">
      <dsp:nvSpPr>
        <dsp:cNvPr id="0" name=""/>
        <dsp:cNvSpPr/>
      </dsp:nvSpPr>
      <dsp:spPr>
        <a:xfrm>
          <a:off x="2765869" y="0"/>
          <a:ext cx="2406184" cy="16565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Symptoms:</a:t>
          </a:r>
          <a:br>
            <a:rPr lang="en-US" sz="1600" kern="1200" dirty="0" smtClean="0"/>
          </a:br>
          <a:r>
            <a:rPr lang="en-US" sz="1600" kern="1200" dirty="0" smtClean="0"/>
            <a:t>ex. not able to sleep</a:t>
          </a:r>
          <a:br>
            <a:rPr lang="en-US" sz="1600" kern="1200" dirty="0" smtClean="0"/>
          </a:br>
          <a:r>
            <a:rPr lang="en-US" sz="1600" kern="1200" dirty="0" smtClean="0"/>
            <a:t>_________</a:t>
          </a:r>
          <a:br>
            <a:rPr lang="en-US" sz="1600" kern="1200" dirty="0" smtClean="0"/>
          </a:br>
          <a:r>
            <a:rPr lang="en-US" sz="1600" kern="1200" dirty="0" smtClean="0"/>
            <a:t>__________</a:t>
          </a:r>
          <a:br>
            <a:rPr lang="en-US" sz="1600" kern="1200" dirty="0" smtClean="0"/>
          </a:br>
          <a:r>
            <a:rPr lang="en-US" sz="1600" kern="1200" dirty="0" smtClean="0"/>
            <a:t>__________</a:t>
          </a:r>
          <a:br>
            <a:rPr lang="en-US" sz="1600" kern="1200" dirty="0" smtClean="0"/>
          </a:br>
          <a:r>
            <a:rPr lang="en-US" sz="1600" kern="1200" dirty="0" smtClean="0"/>
            <a:t>__________</a:t>
          </a:r>
          <a:endParaRPr lang="en-US" sz="1600" kern="1200" dirty="0"/>
        </a:p>
      </dsp:txBody>
      <dsp:txXfrm>
        <a:off x="2765869" y="0"/>
        <a:ext cx="2406184" cy="1656585"/>
      </dsp:txXfrm>
    </dsp:sp>
    <dsp:sp modelId="{655106A5-B166-46B3-93F8-2DFB915B5141}">
      <dsp:nvSpPr>
        <dsp:cNvPr id="0" name=""/>
        <dsp:cNvSpPr/>
      </dsp:nvSpPr>
      <dsp:spPr>
        <a:xfrm rot="19859920">
          <a:off x="5167776" y="2705404"/>
          <a:ext cx="2104241" cy="69313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4AD545-F992-4685-B7C8-CD7F79566441}">
      <dsp:nvSpPr>
        <dsp:cNvPr id="0" name=""/>
        <dsp:cNvSpPr/>
      </dsp:nvSpPr>
      <dsp:spPr>
        <a:xfrm>
          <a:off x="5974381" y="1679300"/>
          <a:ext cx="2331418" cy="1725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Effects:</a:t>
          </a:r>
          <a:br>
            <a:rPr lang="en-US" sz="1600" kern="1200" dirty="0" smtClean="0"/>
          </a:br>
          <a:r>
            <a:rPr lang="en-US" sz="1600" kern="1200" dirty="0" smtClean="0"/>
            <a:t>ex. Unable to accomplish goals</a:t>
          </a:r>
          <a:br>
            <a:rPr lang="en-US" sz="1600" kern="1200" dirty="0" smtClean="0"/>
          </a:br>
          <a:r>
            <a:rPr lang="en-US" sz="1600" kern="1200" dirty="0" smtClean="0"/>
            <a:t>_________</a:t>
          </a:r>
          <a:br>
            <a:rPr lang="en-US" sz="1600" kern="1200" dirty="0" smtClean="0"/>
          </a:br>
          <a:r>
            <a:rPr lang="en-US" sz="1600" kern="1200" dirty="0" smtClean="0"/>
            <a:t>__________</a:t>
          </a:r>
          <a:br>
            <a:rPr lang="en-US" sz="1600" kern="1200" dirty="0" smtClean="0"/>
          </a:br>
          <a:r>
            <a:rPr lang="en-US" sz="1600" kern="1200" dirty="0" smtClean="0"/>
            <a:t>__________</a:t>
          </a:r>
          <a:br>
            <a:rPr lang="en-US" sz="1600" kern="1200" dirty="0" smtClean="0"/>
          </a:br>
          <a:r>
            <a:rPr lang="en-US" sz="1600" kern="1200" dirty="0" smtClean="0"/>
            <a:t>__________</a:t>
          </a:r>
          <a:endParaRPr lang="en-US" sz="1600" kern="1200" dirty="0"/>
        </a:p>
      </dsp:txBody>
      <dsp:txXfrm>
        <a:off x="5974381" y="1679300"/>
        <a:ext cx="2331418" cy="172514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09FFBB0-79B6-4CEC-8C9C-67CD06B11133}"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1A46FD3-B6C5-474B-9C08-A57F31E69AD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FFBB0-79B6-4CEC-8C9C-67CD06B1113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46FD3-B6C5-474B-9C08-A57F31E69A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FFBB0-79B6-4CEC-8C9C-67CD06B1113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46FD3-B6C5-474B-9C08-A57F31E69A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FFBB0-79B6-4CEC-8C9C-67CD06B1113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46FD3-B6C5-474B-9C08-A57F31E69A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9FFBB0-79B6-4CEC-8C9C-67CD06B1113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46FD3-B6C5-474B-9C08-A57F31E69AD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9FFBB0-79B6-4CEC-8C9C-67CD06B11133}"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46FD3-B6C5-474B-9C08-A57F31E69A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9FFBB0-79B6-4CEC-8C9C-67CD06B11133}"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46FD3-B6C5-474B-9C08-A57F31E69A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9FFBB0-79B6-4CEC-8C9C-67CD06B11133}"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46FD3-B6C5-474B-9C08-A57F31E69A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FFBB0-79B6-4CEC-8C9C-67CD06B11133}"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46FD3-B6C5-474B-9C08-A57F31E69A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9FFBB0-79B6-4CEC-8C9C-67CD06B11133}"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46FD3-B6C5-474B-9C08-A57F31E69A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9FFBB0-79B6-4CEC-8C9C-67CD06B11133}"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1A46FD3-B6C5-474B-9C08-A57F31E69AD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9FFBB0-79B6-4CEC-8C9C-67CD06B11133}"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A46FD3-B6C5-474B-9C08-A57F31E69AD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Anxiety?</a:t>
            </a:r>
            <a:endParaRPr lang="en-US" dirty="0"/>
          </a:p>
        </p:txBody>
      </p:sp>
      <p:sp>
        <p:nvSpPr>
          <p:cNvPr id="3" name="Subtitle 2"/>
          <p:cNvSpPr>
            <a:spLocks noGrp="1"/>
          </p:cNvSpPr>
          <p:nvPr>
            <p:ph type="subTitle" idx="1"/>
          </p:nvPr>
        </p:nvSpPr>
        <p:spPr/>
        <p:txBody>
          <a:bodyPr/>
          <a:lstStyle/>
          <a:p>
            <a:r>
              <a:rPr lang="en-US" dirty="0" smtClean="0"/>
              <a:t>9.MEH. 1.2 </a:t>
            </a:r>
          </a:p>
          <a:p>
            <a:r>
              <a:rPr lang="en-US" dirty="0" smtClean="0"/>
              <a:t>Plan effective methods to deal with anxiety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Taking Tips</a:t>
            </a:r>
            <a:endParaRPr lang="en-US" dirty="0"/>
          </a:p>
        </p:txBody>
      </p:sp>
      <p:sp>
        <p:nvSpPr>
          <p:cNvPr id="3" name="Content Placeholder 2"/>
          <p:cNvSpPr>
            <a:spLocks noGrp="1"/>
          </p:cNvSpPr>
          <p:nvPr>
            <p:ph idx="1"/>
          </p:nvPr>
        </p:nvSpPr>
        <p:spPr/>
        <p:txBody>
          <a:bodyPr/>
          <a:lstStyle/>
          <a:p>
            <a:r>
              <a:rPr lang="en-US" dirty="0" smtClean="0"/>
              <a:t>Studying</a:t>
            </a:r>
          </a:p>
          <a:p>
            <a:pPr lvl="1"/>
            <a:r>
              <a:rPr lang="en-US" dirty="0" smtClean="0"/>
              <a:t>Prepare in advance</a:t>
            </a:r>
          </a:p>
          <a:p>
            <a:pPr lvl="1"/>
            <a:r>
              <a:rPr lang="en-US" dirty="0" smtClean="0"/>
              <a:t>Know the vocabulary</a:t>
            </a:r>
          </a:p>
          <a:p>
            <a:pPr lvl="1"/>
            <a:r>
              <a:rPr lang="en-US" dirty="0" smtClean="0"/>
              <a:t>Make up your own test. This helps you know which areas are most important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Test Taking Tips</a:t>
            </a:r>
            <a:endParaRPr lang="en-US" dirty="0"/>
          </a:p>
        </p:txBody>
      </p:sp>
      <p:sp>
        <p:nvSpPr>
          <p:cNvPr id="3" name="Content Placeholder 2"/>
          <p:cNvSpPr>
            <a:spLocks noGrp="1"/>
          </p:cNvSpPr>
          <p:nvPr>
            <p:ph idx="1"/>
          </p:nvPr>
        </p:nvSpPr>
        <p:spPr/>
        <p:txBody>
          <a:bodyPr/>
          <a:lstStyle/>
          <a:p>
            <a:r>
              <a:rPr lang="en-US" dirty="0" smtClean="0"/>
              <a:t>Take a deep breath or two to help focus</a:t>
            </a:r>
          </a:p>
          <a:p>
            <a:r>
              <a:rPr lang="en-US" dirty="0" smtClean="0"/>
              <a:t>Read the directions</a:t>
            </a:r>
          </a:p>
          <a:p>
            <a:r>
              <a:rPr lang="en-US" dirty="0" smtClean="0"/>
              <a:t>Read all the answers before choosing one</a:t>
            </a:r>
          </a:p>
          <a:p>
            <a:r>
              <a:rPr lang="en-US" dirty="0" smtClean="0"/>
              <a:t>Answer questions you know first to build confidence</a:t>
            </a:r>
          </a:p>
          <a:p>
            <a:r>
              <a:rPr lang="en-US" dirty="0" smtClean="0"/>
              <a:t>Watch out for works like not, except, always and never</a:t>
            </a:r>
          </a:p>
          <a:p>
            <a:r>
              <a:rPr lang="en-US" dirty="0" smtClean="0"/>
              <a:t>Use blank paper to help solve problems</a:t>
            </a:r>
          </a:p>
          <a:p>
            <a:r>
              <a:rPr lang="en-US" dirty="0" smtClean="0"/>
              <a:t>W</a:t>
            </a:r>
            <a:r>
              <a:rPr lang="en-US" dirty="0" smtClean="0"/>
              <a:t>hen you guess, research shows the first answer to enter your mind is typically correct</a:t>
            </a:r>
          </a:p>
          <a:p>
            <a:r>
              <a:rPr lang="en-US" dirty="0" smtClean="0"/>
              <a:t>Go back and check your answers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excessive anxiety</a:t>
            </a:r>
            <a:endParaRPr lang="en-US" dirty="0"/>
          </a:p>
        </p:txBody>
      </p:sp>
      <p:sp>
        <p:nvSpPr>
          <p:cNvPr id="3" name="Content Placeholder 2"/>
          <p:cNvSpPr>
            <a:spLocks noGrp="1"/>
          </p:cNvSpPr>
          <p:nvPr>
            <p:ph idx="1"/>
          </p:nvPr>
        </p:nvSpPr>
        <p:spPr/>
        <p:txBody>
          <a:bodyPr/>
          <a:lstStyle/>
          <a:p>
            <a:r>
              <a:rPr lang="en-US" dirty="0" smtClean="0"/>
              <a:t>Having feelings of fear or worry most of the time</a:t>
            </a:r>
          </a:p>
          <a:p>
            <a:r>
              <a:rPr lang="en-US" dirty="0" smtClean="0"/>
              <a:t>Be easily distracted and have difficulty concentrating</a:t>
            </a:r>
          </a:p>
          <a:p>
            <a:r>
              <a:rPr lang="en-US" dirty="0" smtClean="0"/>
              <a:t>Have muscle tension and be unable to relax</a:t>
            </a:r>
          </a:p>
          <a:p>
            <a:r>
              <a:rPr lang="en-US" dirty="0" smtClean="0"/>
              <a:t>Have changes in appetite</a:t>
            </a:r>
          </a:p>
          <a:p>
            <a:r>
              <a:rPr lang="en-US" dirty="0" smtClean="0"/>
              <a:t>Have difficulty falling asleep</a:t>
            </a:r>
          </a:p>
          <a:p>
            <a:r>
              <a:rPr lang="en-US" dirty="0" smtClean="0"/>
              <a:t>Experience physical problems such as headaches or upset stomachs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this individual experiencing normal or excessive anxiety?</a:t>
            </a:r>
            <a:endParaRPr lang="en-US" dirty="0"/>
          </a:p>
        </p:txBody>
      </p:sp>
      <p:sp>
        <p:nvSpPr>
          <p:cNvPr id="3" name="Content Placeholder 2"/>
          <p:cNvSpPr>
            <a:spLocks noGrp="1"/>
          </p:cNvSpPr>
          <p:nvPr>
            <p:ph idx="1"/>
          </p:nvPr>
        </p:nvSpPr>
        <p:spPr/>
        <p:txBody>
          <a:bodyPr/>
          <a:lstStyle/>
          <a:p>
            <a:r>
              <a:rPr lang="en-US" dirty="0" smtClean="0"/>
              <a:t>Kim loves her math teacher but before every exam she fears that she will do poorly and the palms of her hands sweat. On occasion she has even felt it difficult to breath. After she solves the first two or three problems, she always feels better.</a:t>
            </a:r>
          </a:p>
          <a:p>
            <a:endParaRPr lang="en-US" dirty="0" smtClean="0"/>
          </a:p>
          <a:p>
            <a:r>
              <a:rPr lang="en-US" dirty="0" smtClean="0"/>
              <a:t>What are the causes and effects of anxiety?</a:t>
            </a:r>
          </a:p>
          <a:p>
            <a:r>
              <a:rPr lang="en-US" dirty="0" smtClean="0"/>
              <a:t>Normal or excessive?</a:t>
            </a:r>
          </a:p>
          <a:p>
            <a:r>
              <a:rPr lang="en-US" dirty="0" smtClean="0"/>
              <a:t>What coping strategies are used or what coping strategy would you suggest?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153400" cy="5181600"/>
          </a:xfrm>
        </p:spPr>
        <p:txBody>
          <a:bodyPr/>
          <a:lstStyle/>
          <a:p>
            <a:r>
              <a:rPr lang="en-US" dirty="0" smtClean="0"/>
              <a:t>Causes? Math Tests</a:t>
            </a:r>
          </a:p>
          <a:p>
            <a:r>
              <a:rPr lang="en-US" dirty="0" smtClean="0"/>
              <a:t>Coping Methods: </a:t>
            </a:r>
            <a:br>
              <a:rPr lang="en-US" dirty="0" smtClean="0"/>
            </a:br>
            <a:r>
              <a:rPr lang="en-US" dirty="0" smtClean="0"/>
              <a:t>Prepare in advance to build confidence</a:t>
            </a:r>
            <a:br>
              <a:rPr lang="en-US" dirty="0" smtClean="0"/>
            </a:br>
            <a:r>
              <a:rPr lang="en-US" dirty="0" smtClean="0"/>
              <a:t>Take a deep breath before beginning the exam</a:t>
            </a:r>
            <a:br>
              <a:rPr lang="en-US" dirty="0" smtClean="0"/>
            </a:br>
            <a:r>
              <a:rPr lang="en-US" dirty="0" smtClean="0"/>
              <a:t>Understand that after the first two problems, the anxiety begins to settle</a:t>
            </a:r>
          </a:p>
          <a:p>
            <a:r>
              <a:rPr lang="en-US" dirty="0" smtClean="0"/>
              <a:t>How serious?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this individual experiencing normal or excessive anxiety?</a:t>
            </a:r>
            <a:endParaRPr lang="en-US" dirty="0"/>
          </a:p>
        </p:txBody>
      </p:sp>
      <p:sp>
        <p:nvSpPr>
          <p:cNvPr id="3" name="Content Placeholder 2"/>
          <p:cNvSpPr>
            <a:spLocks noGrp="1"/>
          </p:cNvSpPr>
          <p:nvPr>
            <p:ph idx="1"/>
          </p:nvPr>
        </p:nvSpPr>
        <p:spPr/>
        <p:txBody>
          <a:bodyPr/>
          <a:lstStyle/>
          <a:p>
            <a:r>
              <a:rPr lang="en-US" dirty="0" smtClean="0"/>
              <a:t>Jeff’s father has left the family home. His mother has said that she wants a divorce. Jeff has not slept very well in over a week and he worries that there will not be enough money for them to buy food, much less remain in their house. He gets a little dizzy when he thinks about how he is going to take care of his little sister. He is so tired that he is unable to do his school work and his grades are beginning to suffer.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Cause:  Jeff’s family is separating and Jeff is concerned for the family's well being</a:t>
            </a:r>
          </a:p>
          <a:p>
            <a:r>
              <a:rPr lang="en-US" dirty="0" smtClean="0"/>
              <a:t>Serious- experiencing physical effects as well as psychological effects. Also shows declining grades</a:t>
            </a:r>
          </a:p>
          <a:p>
            <a:r>
              <a:rPr lang="en-US" dirty="0" smtClean="0"/>
              <a:t>Coping Methods?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this individual experiencing normal or excessive anxiety?</a:t>
            </a:r>
            <a:endParaRPr lang="en-US" dirty="0"/>
          </a:p>
        </p:txBody>
      </p:sp>
      <p:sp>
        <p:nvSpPr>
          <p:cNvPr id="3" name="Content Placeholder 2"/>
          <p:cNvSpPr>
            <a:spLocks noGrp="1"/>
          </p:cNvSpPr>
          <p:nvPr>
            <p:ph idx="1"/>
          </p:nvPr>
        </p:nvSpPr>
        <p:spPr/>
        <p:txBody>
          <a:bodyPr/>
          <a:lstStyle/>
          <a:p>
            <a:r>
              <a:rPr lang="en-US" dirty="0" smtClean="0"/>
              <a:t>Work with a partner and continue answering the problems. </a:t>
            </a:r>
          </a:p>
          <a:p>
            <a:r>
              <a:rPr lang="en-US" dirty="0" smtClean="0"/>
              <a:t>Discus:</a:t>
            </a:r>
            <a:br>
              <a:rPr lang="en-US" dirty="0" smtClean="0"/>
            </a:br>
            <a:r>
              <a:rPr lang="en-US" dirty="0" smtClean="0"/>
              <a:t>1. What are the causes and effects of anxiety?</a:t>
            </a:r>
            <a:br>
              <a:rPr lang="en-US" dirty="0" smtClean="0"/>
            </a:br>
            <a:r>
              <a:rPr lang="en-US" dirty="0" smtClean="0"/>
              <a:t>2. Is this individual experiencing normal or excessive anxiety?</a:t>
            </a:r>
            <a:br>
              <a:rPr lang="en-US" dirty="0" smtClean="0"/>
            </a:br>
            <a:r>
              <a:rPr lang="en-US" dirty="0" smtClean="0"/>
              <a:t>3. What coping strategies are used or what coping strategy would you suggest?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lstStyle/>
          <a:p>
            <a:r>
              <a:rPr lang="en-US" dirty="0" smtClean="0"/>
              <a:t>Apply the concept of planning ahead to reduce anxiety.</a:t>
            </a:r>
          </a:p>
          <a:p>
            <a:r>
              <a:rPr lang="en-US" dirty="0" smtClean="0"/>
              <a:t>Make either a week at a glance calendar or month calendar and post all upcoming assignments or events that correspond to that day. </a:t>
            </a:r>
            <a:endParaRPr lang="en-US" dirty="0" smtClean="0"/>
          </a:p>
          <a:p>
            <a:r>
              <a:rPr lang="en-US" dirty="0" smtClean="0"/>
              <a:t>This will be put in your notebook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457200"/>
          <a:ext cx="8229600" cy="5948680"/>
        </p:xfrm>
        <a:graphic>
          <a:graphicData uri="http://schemas.openxmlformats.org/drawingml/2006/table">
            <a:tbl>
              <a:tblPr firstRow="1" bandRow="1">
                <a:tableStyleId>{5C22544A-7EE6-4342-B048-85BDC9FD1C3A}</a:tableStyleId>
              </a:tblPr>
              <a:tblGrid>
                <a:gridCol w="2743200"/>
                <a:gridCol w="3886200"/>
                <a:gridCol w="1600200"/>
              </a:tblGrid>
              <a:tr h="370840">
                <a:tc>
                  <a:txBody>
                    <a:bodyPr/>
                    <a:lstStyle/>
                    <a:p>
                      <a:r>
                        <a:rPr lang="en-US" dirty="0" smtClean="0"/>
                        <a:t>Date</a:t>
                      </a:r>
                      <a:endParaRPr lang="en-US" dirty="0"/>
                    </a:p>
                  </a:txBody>
                  <a:tcPr/>
                </a:tc>
                <a:tc>
                  <a:txBody>
                    <a:bodyPr/>
                    <a:lstStyle/>
                    <a:p>
                      <a:r>
                        <a:rPr lang="en-US" dirty="0" smtClean="0"/>
                        <a:t>Tasks</a:t>
                      </a:r>
                      <a:endParaRPr lang="en-US" dirty="0"/>
                    </a:p>
                  </a:txBody>
                  <a:tcPr/>
                </a:tc>
                <a:tc>
                  <a:txBody>
                    <a:bodyPr/>
                    <a:lstStyle/>
                    <a:p>
                      <a:r>
                        <a:rPr lang="en-US" dirty="0" smtClean="0"/>
                        <a:t>Complete Check Mark</a:t>
                      </a:r>
                      <a:endParaRPr lang="en-US" dirty="0"/>
                    </a:p>
                  </a:txBody>
                  <a:tcPr/>
                </a:tc>
              </a:tr>
              <a:tr h="370840">
                <a:tc>
                  <a:txBody>
                    <a:bodyPr/>
                    <a:lstStyle/>
                    <a:p>
                      <a:r>
                        <a:rPr lang="en-US" dirty="0" smtClean="0"/>
                        <a:t>Monday March 17</a:t>
                      </a:r>
                      <a:endParaRPr lang="en-US" dirty="0"/>
                    </a:p>
                  </a:txBody>
                  <a:tcPr/>
                </a:tc>
                <a:tc>
                  <a:txBody>
                    <a:bodyPr/>
                    <a:lstStyle/>
                    <a:p>
                      <a:r>
                        <a:rPr lang="en-US" dirty="0" smtClean="0"/>
                        <a:t>Re-write rough draft for English</a:t>
                      </a:r>
                      <a:br>
                        <a:rPr lang="en-US" dirty="0" smtClean="0"/>
                      </a:br>
                      <a:r>
                        <a:rPr lang="en-US" dirty="0" smtClean="0"/>
                        <a:t>Finish studying for Bio exam</a:t>
                      </a:r>
                      <a:br>
                        <a:rPr lang="en-US" dirty="0" smtClean="0"/>
                      </a:br>
                      <a:r>
                        <a:rPr lang="en-US" dirty="0" smtClean="0"/>
                        <a:t>Practice piano</a:t>
                      </a:r>
                      <a:endParaRPr lang="en-US" dirty="0"/>
                    </a:p>
                  </a:txBody>
                  <a:tcPr/>
                </a:tc>
                <a:tc>
                  <a:txBody>
                    <a:bodyPr/>
                    <a:lstStyle/>
                    <a:p>
                      <a:endParaRPr lang="en-US"/>
                    </a:p>
                  </a:txBody>
                  <a:tcPr/>
                </a:tc>
              </a:tr>
              <a:tr h="370840">
                <a:tc>
                  <a:txBody>
                    <a:bodyPr/>
                    <a:lstStyle/>
                    <a:p>
                      <a:r>
                        <a:rPr lang="en-US" dirty="0" smtClean="0"/>
                        <a:t>Tuesday March 18</a:t>
                      </a:r>
                      <a:endParaRPr lang="en-US" dirty="0"/>
                    </a:p>
                  </a:txBody>
                  <a:tcPr/>
                </a:tc>
                <a:tc>
                  <a:txBody>
                    <a:bodyPr/>
                    <a:lstStyle/>
                    <a:p>
                      <a:r>
                        <a:rPr lang="en-US" dirty="0" smtClean="0"/>
                        <a:t>Bio Exam</a:t>
                      </a:r>
                      <a:br>
                        <a:rPr lang="en-US" dirty="0" smtClean="0"/>
                      </a:br>
                      <a:r>
                        <a:rPr lang="en-US" dirty="0" smtClean="0"/>
                        <a:t>Piano</a:t>
                      </a:r>
                      <a:r>
                        <a:rPr lang="en-US" baseline="0" dirty="0" smtClean="0"/>
                        <a:t> Lesson- 4pm</a:t>
                      </a:r>
                      <a:endParaRPr lang="en-US" dirty="0"/>
                    </a:p>
                  </a:txBody>
                  <a:tcPr/>
                </a:tc>
                <a:tc>
                  <a:txBody>
                    <a:bodyPr/>
                    <a:lstStyle/>
                    <a:p>
                      <a:endParaRPr lang="en-US"/>
                    </a:p>
                  </a:txBody>
                  <a:tcPr/>
                </a:tc>
              </a:tr>
              <a:tr h="370840">
                <a:tc>
                  <a:txBody>
                    <a:bodyPr/>
                    <a:lstStyle/>
                    <a:p>
                      <a:r>
                        <a:rPr lang="en-US" dirty="0" smtClean="0"/>
                        <a:t>Wednesday March</a:t>
                      </a:r>
                      <a:r>
                        <a:rPr lang="en-US" baseline="0" dirty="0" smtClean="0"/>
                        <a:t> 19</a:t>
                      </a:r>
                      <a:endParaRPr lang="en-US" dirty="0"/>
                    </a:p>
                  </a:txBody>
                  <a:tcPr/>
                </a:tc>
                <a:tc>
                  <a:txBody>
                    <a:bodyPr/>
                    <a:lstStyle/>
                    <a:p>
                      <a:r>
                        <a:rPr lang="en-US" dirty="0" smtClean="0"/>
                        <a:t>Pizza Party with Student </a:t>
                      </a:r>
                      <a:r>
                        <a:rPr lang="en-US" dirty="0" err="1" smtClean="0"/>
                        <a:t>Gov’t</a:t>
                      </a:r>
                      <a:r>
                        <a:rPr lang="en-US" dirty="0" smtClean="0"/>
                        <a:t> after school</a:t>
                      </a:r>
                      <a:br>
                        <a:rPr lang="en-US" dirty="0" smtClean="0"/>
                      </a:br>
                      <a:r>
                        <a:rPr lang="en-US" dirty="0" smtClean="0"/>
                        <a:t>Basketball</a:t>
                      </a:r>
                      <a:r>
                        <a:rPr lang="en-US" baseline="0" dirty="0" smtClean="0"/>
                        <a:t> Practice- 4pm</a:t>
                      </a:r>
                      <a:endParaRPr lang="en-US" dirty="0"/>
                    </a:p>
                  </a:txBody>
                  <a:tcPr/>
                </a:tc>
                <a:tc>
                  <a:txBody>
                    <a:bodyPr/>
                    <a:lstStyle/>
                    <a:p>
                      <a:endParaRPr lang="en-US"/>
                    </a:p>
                  </a:txBody>
                  <a:tcPr/>
                </a:tc>
              </a:tr>
              <a:tr h="370840">
                <a:tc>
                  <a:txBody>
                    <a:bodyPr/>
                    <a:lstStyle/>
                    <a:p>
                      <a:r>
                        <a:rPr lang="en-US" dirty="0" smtClean="0"/>
                        <a:t>Thursday March 20</a:t>
                      </a:r>
                      <a:endParaRPr lang="en-US" dirty="0"/>
                    </a:p>
                  </a:txBody>
                  <a:tcPr/>
                </a:tc>
                <a:tc>
                  <a:txBody>
                    <a:bodyPr/>
                    <a:lstStyle/>
                    <a:p>
                      <a:r>
                        <a:rPr lang="en-US" dirty="0" smtClean="0"/>
                        <a:t>Write final</a:t>
                      </a:r>
                      <a:r>
                        <a:rPr lang="en-US" baseline="0" dirty="0" smtClean="0"/>
                        <a:t> version of English paper</a:t>
                      </a:r>
                    </a:p>
                    <a:p>
                      <a:r>
                        <a:rPr lang="en-US" baseline="0" dirty="0" smtClean="0"/>
                        <a:t>Mom’s birthday tomorrow- make card</a:t>
                      </a:r>
                      <a:endParaRPr lang="en-US" dirty="0"/>
                    </a:p>
                  </a:txBody>
                  <a:tcPr/>
                </a:tc>
                <a:tc>
                  <a:txBody>
                    <a:bodyPr/>
                    <a:lstStyle/>
                    <a:p>
                      <a:endParaRPr lang="en-US"/>
                    </a:p>
                  </a:txBody>
                  <a:tcPr/>
                </a:tc>
              </a:tr>
              <a:tr h="370840">
                <a:tc>
                  <a:txBody>
                    <a:bodyPr/>
                    <a:lstStyle/>
                    <a:p>
                      <a:r>
                        <a:rPr lang="en-US" dirty="0" smtClean="0"/>
                        <a:t>Friday</a:t>
                      </a:r>
                      <a:r>
                        <a:rPr lang="en-US" baseline="0" dirty="0" smtClean="0"/>
                        <a:t> March 21</a:t>
                      </a:r>
                      <a:endParaRPr lang="en-US" dirty="0"/>
                    </a:p>
                  </a:txBody>
                  <a:tcPr/>
                </a:tc>
                <a:tc>
                  <a:txBody>
                    <a:bodyPr/>
                    <a:lstStyle/>
                    <a:p>
                      <a:r>
                        <a:rPr lang="en-US" dirty="0" smtClean="0"/>
                        <a:t>Moms birthday</a:t>
                      </a:r>
                      <a:r>
                        <a:rPr lang="en-US" baseline="0" dirty="0" smtClean="0"/>
                        <a:t> party- 7pm</a:t>
                      </a:r>
                    </a:p>
                    <a:p>
                      <a:r>
                        <a:rPr lang="en-US" baseline="0" dirty="0" smtClean="0"/>
                        <a:t>English Paper due</a:t>
                      </a:r>
                      <a:br>
                        <a:rPr lang="en-US" baseline="0" dirty="0" smtClean="0"/>
                      </a:br>
                      <a:r>
                        <a:rPr lang="en-US" baseline="0" dirty="0" smtClean="0"/>
                        <a:t>Clean upstairs bathroom</a:t>
                      </a:r>
                    </a:p>
                  </a:txBody>
                  <a:tcPr/>
                </a:tc>
                <a:tc>
                  <a:txBody>
                    <a:bodyPr/>
                    <a:lstStyle/>
                    <a:p>
                      <a:endParaRPr lang="en-US"/>
                    </a:p>
                  </a:txBody>
                  <a:tcPr/>
                </a:tc>
              </a:tr>
              <a:tr h="370840">
                <a:tc>
                  <a:txBody>
                    <a:bodyPr/>
                    <a:lstStyle/>
                    <a:p>
                      <a:r>
                        <a:rPr lang="en-US" dirty="0" smtClean="0"/>
                        <a:t>Saturday March 22</a:t>
                      </a:r>
                      <a:endParaRPr lang="en-US" dirty="0"/>
                    </a:p>
                  </a:txBody>
                  <a:tcPr/>
                </a:tc>
                <a:tc>
                  <a:txBody>
                    <a:bodyPr/>
                    <a:lstStyle/>
                    <a:p>
                      <a:r>
                        <a:rPr lang="en-US" dirty="0" smtClean="0"/>
                        <a:t>Mow lawn</a:t>
                      </a:r>
                      <a:endParaRPr lang="en-US" dirty="0"/>
                    </a:p>
                  </a:txBody>
                  <a:tcPr/>
                </a:tc>
                <a:tc>
                  <a:txBody>
                    <a:bodyPr/>
                    <a:lstStyle/>
                    <a:p>
                      <a:endParaRPr lang="en-US"/>
                    </a:p>
                  </a:txBody>
                  <a:tcPr/>
                </a:tc>
              </a:tr>
              <a:tr h="370840">
                <a:tc>
                  <a:txBody>
                    <a:bodyPr/>
                    <a:lstStyle/>
                    <a:p>
                      <a:r>
                        <a:rPr lang="en-US" dirty="0" smtClean="0"/>
                        <a:t>Sunday March 23</a:t>
                      </a:r>
                      <a:endParaRPr lang="en-US" dirty="0"/>
                    </a:p>
                  </a:txBody>
                  <a:tcPr/>
                </a:tc>
                <a:tc>
                  <a:txBody>
                    <a:bodyPr/>
                    <a:lstStyle/>
                    <a:p>
                      <a:r>
                        <a:rPr lang="en-US" dirty="0" smtClean="0"/>
                        <a:t>Church</a:t>
                      </a:r>
                      <a:br>
                        <a:rPr lang="en-US" dirty="0" smtClean="0"/>
                      </a:br>
                      <a:r>
                        <a:rPr lang="en-US" dirty="0" smtClean="0"/>
                        <a:t>Walk neighbor’s dog</a:t>
                      </a:r>
                      <a:endParaRPr lang="en-US" dirty="0"/>
                    </a:p>
                  </a:txBody>
                  <a:tcPr/>
                </a:tc>
                <a:tc>
                  <a:txBody>
                    <a:bodyPr/>
                    <a:lstStyle/>
                    <a:p>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anxiety?</a:t>
            </a:r>
            <a:endParaRPr lang="en-US" dirty="0"/>
          </a:p>
        </p:txBody>
      </p:sp>
      <p:sp>
        <p:nvSpPr>
          <p:cNvPr id="3" name="Content Placeholder 2"/>
          <p:cNvSpPr>
            <a:spLocks noGrp="1"/>
          </p:cNvSpPr>
          <p:nvPr>
            <p:ph idx="1"/>
          </p:nvPr>
        </p:nvSpPr>
        <p:spPr/>
        <p:txBody>
          <a:bodyPr/>
          <a:lstStyle/>
          <a:p>
            <a:r>
              <a:rPr lang="en-US" dirty="0" smtClean="0"/>
              <a:t>An uneasy feeling or the act of worrying about what may happen.</a:t>
            </a:r>
          </a:p>
          <a:p>
            <a:endParaRPr lang="en-US" dirty="0" smtClean="0"/>
          </a:p>
          <a:p>
            <a:r>
              <a:rPr lang="en-US" dirty="0" smtClean="0"/>
              <a:t>What causes anxiety?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914400"/>
          <a:ext cx="83058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smtClean="0"/>
              <a:t>Family problems</a:t>
            </a:r>
          </a:p>
          <a:p>
            <a:r>
              <a:rPr lang="en-US" dirty="0" smtClean="0"/>
              <a:t>Loss</a:t>
            </a:r>
          </a:p>
          <a:p>
            <a:r>
              <a:rPr lang="en-US" dirty="0" smtClean="0"/>
              <a:t>Financial stress</a:t>
            </a:r>
          </a:p>
          <a:p>
            <a:r>
              <a:rPr lang="en-US" dirty="0" smtClean="0"/>
              <a:t>Serious medical illness</a:t>
            </a:r>
          </a:p>
          <a:p>
            <a:r>
              <a:rPr lang="en-US" dirty="0" smtClean="0"/>
              <a:t>Competitions</a:t>
            </a:r>
          </a:p>
          <a:p>
            <a:r>
              <a:rPr lang="en-US" dirty="0" smtClean="0"/>
              <a:t>Stress from school</a:t>
            </a:r>
          </a:p>
          <a:p>
            <a:r>
              <a:rPr lang="en-US" dirty="0" smtClean="0"/>
              <a:t>Relationships</a:t>
            </a:r>
          </a:p>
          <a:p>
            <a:endParaRPr lang="en-US" dirty="0" smtClean="0"/>
          </a:p>
          <a:p>
            <a:r>
              <a:rPr lang="en-US" dirty="0" smtClean="0"/>
              <a:t>What are symptoms of anxiety?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Symptoms</a:t>
            </a:r>
            <a:endParaRPr lang="en-US" dirty="0"/>
          </a:p>
        </p:txBody>
      </p:sp>
      <p:sp>
        <p:nvSpPr>
          <p:cNvPr id="3" name="Content Placeholder 2"/>
          <p:cNvSpPr>
            <a:spLocks noGrp="1"/>
          </p:cNvSpPr>
          <p:nvPr>
            <p:ph idx="1"/>
          </p:nvPr>
        </p:nvSpPr>
        <p:spPr/>
        <p:txBody>
          <a:bodyPr/>
          <a:lstStyle/>
          <a:p>
            <a:r>
              <a:rPr lang="en-US" dirty="0" smtClean="0"/>
              <a:t>Sweaty palms</a:t>
            </a:r>
          </a:p>
          <a:p>
            <a:r>
              <a:rPr lang="en-US" dirty="0" smtClean="0"/>
              <a:t>Flushed face</a:t>
            </a:r>
          </a:p>
          <a:p>
            <a:r>
              <a:rPr lang="en-US" dirty="0" smtClean="0"/>
              <a:t>Difficulty breathing</a:t>
            </a:r>
          </a:p>
          <a:p>
            <a:r>
              <a:rPr lang="en-US" dirty="0" smtClean="0"/>
              <a:t>Increased heart rate</a:t>
            </a:r>
          </a:p>
          <a:p>
            <a:r>
              <a:rPr lang="en-US" dirty="0" smtClean="0"/>
              <a:t>Headaches</a:t>
            </a:r>
          </a:p>
          <a:p>
            <a:r>
              <a:rPr lang="en-US" dirty="0" smtClean="0"/>
              <a:t>Stomach ache</a:t>
            </a:r>
          </a:p>
          <a:p>
            <a:r>
              <a:rPr lang="en-US" dirty="0" smtClean="0"/>
              <a:t>Muscular tension</a:t>
            </a:r>
          </a:p>
          <a:p>
            <a:endParaRPr lang="en-US" dirty="0" smtClean="0"/>
          </a:p>
          <a:p>
            <a:r>
              <a:rPr lang="en-US" dirty="0" smtClean="0"/>
              <a:t>Effects of anxiety?</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a:t>
            </a:r>
            <a:endParaRPr lang="en-US" dirty="0"/>
          </a:p>
        </p:txBody>
      </p:sp>
      <p:sp>
        <p:nvSpPr>
          <p:cNvPr id="3" name="Content Placeholder 2"/>
          <p:cNvSpPr>
            <a:spLocks noGrp="1"/>
          </p:cNvSpPr>
          <p:nvPr>
            <p:ph idx="1"/>
          </p:nvPr>
        </p:nvSpPr>
        <p:spPr/>
        <p:txBody>
          <a:bodyPr/>
          <a:lstStyle/>
          <a:p>
            <a:r>
              <a:rPr lang="en-US" dirty="0" smtClean="0"/>
              <a:t>Not accomplishing goals</a:t>
            </a:r>
          </a:p>
          <a:p>
            <a:r>
              <a:rPr lang="en-US" dirty="0" smtClean="0"/>
              <a:t>Grades dropping</a:t>
            </a:r>
          </a:p>
          <a:p>
            <a:r>
              <a:rPr lang="en-US" dirty="0" smtClean="0"/>
              <a:t>Poor health</a:t>
            </a:r>
          </a:p>
          <a:p>
            <a:r>
              <a:rPr lang="en-US" dirty="0" smtClean="0"/>
              <a:t>Increased tension in relationships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 vs. Depression?</a:t>
            </a:r>
            <a:endParaRPr lang="en-US" dirty="0"/>
          </a:p>
        </p:txBody>
      </p:sp>
      <p:sp>
        <p:nvSpPr>
          <p:cNvPr id="3" name="Content Placeholder 2"/>
          <p:cNvSpPr>
            <a:spLocks noGrp="1"/>
          </p:cNvSpPr>
          <p:nvPr>
            <p:ph idx="1"/>
          </p:nvPr>
        </p:nvSpPr>
        <p:spPr/>
        <p:txBody>
          <a:bodyPr/>
          <a:lstStyle/>
          <a:p>
            <a:r>
              <a:rPr lang="en-US" dirty="0" smtClean="0"/>
              <a:t>Depression: prolonged feeling of helplessness, hopelessness and sadness</a:t>
            </a:r>
          </a:p>
          <a:p>
            <a:endParaRPr lang="en-US" dirty="0" smtClean="0"/>
          </a:p>
          <a:p>
            <a:r>
              <a:rPr lang="en-US" dirty="0" smtClean="0"/>
              <a:t>Video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amount of anxiety is normal?</a:t>
            </a:r>
            <a:endParaRPr lang="en-US" dirty="0"/>
          </a:p>
        </p:txBody>
      </p:sp>
      <p:sp>
        <p:nvSpPr>
          <p:cNvPr id="3" name="Content Placeholder 2"/>
          <p:cNvSpPr>
            <a:spLocks noGrp="1"/>
          </p:cNvSpPr>
          <p:nvPr>
            <p:ph idx="1"/>
          </p:nvPr>
        </p:nvSpPr>
        <p:spPr/>
        <p:txBody>
          <a:bodyPr/>
          <a:lstStyle/>
          <a:p>
            <a:r>
              <a:rPr lang="en-US" dirty="0" smtClean="0"/>
              <a:t>Excessive anxiety affects individuals throughout everyday life</a:t>
            </a:r>
          </a:p>
          <a:p>
            <a:r>
              <a:rPr lang="en-US" dirty="0" smtClean="0"/>
              <a:t>When it begins to interfere with all aspects of life, then one may begin to feel trapped!</a:t>
            </a:r>
          </a:p>
          <a:p>
            <a:r>
              <a:rPr lang="en-US" dirty="0" smtClean="0"/>
              <a:t>If you feel you have excessive anxiety, seek help from parent, counselor, teacher or doctor</a:t>
            </a:r>
          </a:p>
          <a:p>
            <a:endParaRPr lang="en-US" dirty="0" smtClean="0"/>
          </a:p>
          <a:p>
            <a:r>
              <a:rPr lang="en-US" dirty="0" smtClean="0"/>
              <a:t>See Appendix 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Tools to Reduce Stress Worksheet</a:t>
            </a:r>
            <a:endParaRPr lang="en-US" dirty="0"/>
          </a:p>
        </p:txBody>
      </p:sp>
      <p:pic>
        <p:nvPicPr>
          <p:cNvPr id="1027" name="Picture 3" descr="C:\Users\kailynv.lockie\AppData\Local\Microsoft\Windows\Temporary Internet Files\Content.IE5\3M6S7MJE\popcorn-trans[1].gif"/>
          <p:cNvPicPr>
            <a:picLocks noChangeAspect="1" noChangeArrowheads="1"/>
          </p:cNvPicPr>
          <p:nvPr/>
        </p:nvPicPr>
        <p:blipFill>
          <a:blip r:embed="rId2" cstate="print"/>
          <a:srcRect/>
          <a:stretch>
            <a:fillRect/>
          </a:stretch>
        </p:blipFill>
        <p:spPr bwMode="auto">
          <a:xfrm>
            <a:off x="2819400" y="2286000"/>
            <a:ext cx="3217454" cy="3962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661</Words>
  <Application>Microsoft Office PowerPoint</Application>
  <PresentationFormat>On-screen Show (4:3)</PresentationFormat>
  <Paragraphs>108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What Is Anxiety?</vt:lpstr>
      <vt:lpstr>What is anxiety?</vt:lpstr>
      <vt:lpstr>Slide 3</vt:lpstr>
      <vt:lpstr>Causes</vt:lpstr>
      <vt:lpstr>Symptoms</vt:lpstr>
      <vt:lpstr>Effects</vt:lpstr>
      <vt:lpstr>Anxiety vs. Depression?</vt:lpstr>
      <vt:lpstr>What amount of anxiety is normal?</vt:lpstr>
      <vt:lpstr>Tools to Reduce Stress Worksheet</vt:lpstr>
      <vt:lpstr>Test Taking Tips</vt:lpstr>
      <vt:lpstr>Test Taking Tips</vt:lpstr>
      <vt:lpstr>Signs of excessive anxiety</vt:lpstr>
      <vt:lpstr>Is this individual experiencing normal or excessive anxiety?</vt:lpstr>
      <vt:lpstr>Slide 14</vt:lpstr>
      <vt:lpstr>Is this individual experiencing normal or excessive anxiety?</vt:lpstr>
      <vt:lpstr>Slide 16</vt:lpstr>
      <vt:lpstr>Is this individual experiencing normal or excessive anxiety?</vt:lpstr>
      <vt:lpstr>Independent Practice</vt:lpstr>
      <vt:lpstr>Slide 19</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Anxiety?</dc:title>
  <dc:creator>kailynv.lockie</dc:creator>
  <cp:lastModifiedBy>kailynv.lockie</cp:lastModifiedBy>
  <cp:revision>9</cp:revision>
  <dcterms:created xsi:type="dcterms:W3CDTF">2015-01-23T15:50:30Z</dcterms:created>
  <dcterms:modified xsi:type="dcterms:W3CDTF">2015-01-23T16:44:17Z</dcterms:modified>
</cp:coreProperties>
</file>