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720726" y="776289"/>
            <a:ext cx="10750549"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828800" y="6012657"/>
            <a:ext cx="7721600" cy="365125"/>
          </a:xfrm>
        </p:spPr>
        <p:txBody>
          <a:bodyPr tIns="0" bIns="0" anchor="t"/>
          <a:lstStyle>
            <a:lvl1pPr algn="r">
              <a:defRPr sz="1000"/>
            </a:lvl1pPr>
          </a:lstStyle>
          <a:p>
            <a:fld id="{8C6795BC-94C2-41DE-96FE-9D6AD430D788}" type="datetimeFigureOut">
              <a:rPr lang="en-US" smtClean="0"/>
              <a:pPr/>
              <a:t>2/11/2015</a:t>
            </a:fld>
            <a:endParaRPr lang="en-US"/>
          </a:p>
        </p:txBody>
      </p:sp>
      <p:sp>
        <p:nvSpPr>
          <p:cNvPr id="17" name="Footer Placeholder 16"/>
          <p:cNvSpPr>
            <a:spLocks noGrp="1"/>
          </p:cNvSpPr>
          <p:nvPr>
            <p:ph type="ftr" sz="quarter" idx="11"/>
          </p:nvPr>
        </p:nvSpPr>
        <p:spPr>
          <a:xfrm>
            <a:off x="1828800" y="5650705"/>
            <a:ext cx="77216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1262BE48-6132-4553-B0EF-6506648933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6795BC-94C2-41DE-96FE-9D6AD430D788}" type="datetimeFigureOut">
              <a:rPr lang="en-US" smtClean="0"/>
              <a:pPr/>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2BE48-6132-4553-B0EF-6506648933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381000"/>
            <a:ext cx="2540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81000"/>
            <a:ext cx="83312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6795BC-94C2-41DE-96FE-9D6AD430D788}" type="datetimeFigureOut">
              <a:rPr lang="en-US" smtClean="0"/>
              <a:pPr/>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2BE48-6132-4553-B0EF-6506648933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67494"/>
            <a:ext cx="109728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609600" y="1882808"/>
            <a:ext cx="10972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388608" y="6480048"/>
            <a:ext cx="2844800" cy="301752"/>
          </a:xfrm>
        </p:spPr>
        <p:txBody>
          <a:bodyPr/>
          <a:lstStyle/>
          <a:p>
            <a:fld id="{8C6795BC-94C2-41DE-96FE-9D6AD430D788}" type="datetimeFigureOut">
              <a:rPr lang="en-US" smtClean="0"/>
              <a:pPr/>
              <a:t>2/11/2015</a:t>
            </a:fld>
            <a:endParaRPr lang="en-US"/>
          </a:p>
        </p:txBody>
      </p:sp>
      <p:sp>
        <p:nvSpPr>
          <p:cNvPr id="5" name="Footer Placeholder 4"/>
          <p:cNvSpPr>
            <a:spLocks noGrp="1"/>
          </p:cNvSpPr>
          <p:nvPr>
            <p:ph type="ftr" sz="quarter" idx="11"/>
          </p:nvPr>
        </p:nvSpPr>
        <p:spPr>
          <a:xfrm>
            <a:off x="609600" y="6480970"/>
            <a:ext cx="5680075" cy="300831"/>
          </a:xfrm>
        </p:spPr>
        <p:txBody>
          <a:bodyPr/>
          <a:lstStyle/>
          <a:p>
            <a:endParaRPr lang="en-US"/>
          </a:p>
        </p:txBody>
      </p:sp>
      <p:sp>
        <p:nvSpPr>
          <p:cNvPr id="6" name="Slide Number Placeholder 5"/>
          <p:cNvSpPr>
            <a:spLocks noGrp="1"/>
          </p:cNvSpPr>
          <p:nvPr>
            <p:ph type="sldNum" sz="quarter" idx="12"/>
          </p:nvPr>
        </p:nvSpPr>
        <p:spPr/>
        <p:txBody>
          <a:bodyPr/>
          <a:lstStyle/>
          <a:p>
            <a:fld id="{1262BE48-6132-4553-B0EF-6506648933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9274176" y="6477000"/>
            <a:ext cx="2844800" cy="304800"/>
          </a:xfrm>
        </p:spPr>
        <p:txBody>
          <a:bodyPr/>
          <a:lstStyle/>
          <a:p>
            <a:fld id="{8C6795BC-94C2-41DE-96FE-9D6AD430D788}" type="datetimeFigureOut">
              <a:rPr lang="en-US" smtClean="0"/>
              <a:pPr/>
              <a:t>2/11/2015</a:t>
            </a:fld>
            <a:endParaRPr lang="en-US"/>
          </a:p>
        </p:txBody>
      </p:sp>
      <p:sp>
        <p:nvSpPr>
          <p:cNvPr id="5" name="Footer Placeholder 4"/>
          <p:cNvSpPr>
            <a:spLocks noGrp="1"/>
          </p:cNvSpPr>
          <p:nvPr>
            <p:ph type="ftr" sz="quarter" idx="11"/>
          </p:nvPr>
        </p:nvSpPr>
        <p:spPr>
          <a:xfrm>
            <a:off x="3492501" y="6480970"/>
            <a:ext cx="5680075" cy="300831"/>
          </a:xfrm>
        </p:spPr>
        <p:txBody>
          <a:bodyPr/>
          <a:lstStyle/>
          <a:p>
            <a:endParaRPr lang="en-US"/>
          </a:p>
        </p:txBody>
      </p:sp>
      <p:sp>
        <p:nvSpPr>
          <p:cNvPr id="6" name="Slide Number Placeholder 5"/>
          <p:cNvSpPr>
            <a:spLocks noGrp="1"/>
          </p:cNvSpPr>
          <p:nvPr>
            <p:ph type="sldNum" sz="quarter" idx="12"/>
          </p:nvPr>
        </p:nvSpPr>
        <p:spPr>
          <a:xfrm>
            <a:off x="11268075" y="809625"/>
            <a:ext cx="670560" cy="300831"/>
          </a:xfrm>
        </p:spPr>
        <p:txBody>
          <a:bodyPr/>
          <a:lstStyle/>
          <a:p>
            <a:fld id="{1262BE48-6132-4553-B0EF-65066489337F}" type="slidenum">
              <a:rPr lang="en-US" smtClean="0"/>
              <a:pPr/>
              <a:t>‹#›</a:t>
            </a:fld>
            <a:endParaRPr lang="en-US"/>
          </a:p>
        </p:txBody>
      </p:sp>
      <p:cxnSp>
        <p:nvCxnSpPr>
          <p:cNvPr id="11" name="Straight Connector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388608" y="6480969"/>
            <a:ext cx="2844800" cy="301752"/>
          </a:xfrm>
        </p:spPr>
        <p:txBody>
          <a:bodyPr/>
          <a:lstStyle/>
          <a:p>
            <a:fld id="{8C6795BC-94C2-41DE-96FE-9D6AD430D788}" type="datetimeFigureOut">
              <a:rPr lang="en-US" smtClean="0"/>
              <a:pPr/>
              <a:t>2/11/2015</a:t>
            </a:fld>
            <a:endParaRPr lang="en-US"/>
          </a:p>
        </p:txBody>
      </p:sp>
      <p:sp>
        <p:nvSpPr>
          <p:cNvPr id="6" name="Footer Placeholder 5"/>
          <p:cNvSpPr>
            <a:spLocks noGrp="1"/>
          </p:cNvSpPr>
          <p:nvPr>
            <p:ph type="ftr" sz="quarter" idx="11"/>
          </p:nvPr>
        </p:nvSpPr>
        <p:spPr>
          <a:xfrm>
            <a:off x="609600" y="6480969"/>
            <a:ext cx="5680075" cy="301752"/>
          </a:xfrm>
        </p:spPr>
        <p:txBody>
          <a:bodyPr/>
          <a:lstStyle/>
          <a:p>
            <a:endParaRPr lang="en-US"/>
          </a:p>
        </p:txBody>
      </p:sp>
      <p:sp>
        <p:nvSpPr>
          <p:cNvPr id="7" name="Slide Number Placeholder 6"/>
          <p:cNvSpPr>
            <a:spLocks noGrp="1"/>
          </p:cNvSpPr>
          <p:nvPr>
            <p:ph type="sldNum" sz="quarter" idx="12"/>
          </p:nvPr>
        </p:nvSpPr>
        <p:spPr>
          <a:xfrm>
            <a:off x="10119360" y="6480969"/>
            <a:ext cx="670560" cy="301752"/>
          </a:xfrm>
        </p:spPr>
        <p:txBody>
          <a:bodyPr/>
          <a:lstStyle/>
          <a:p>
            <a:fld id="{1262BE48-6132-4553-B0EF-6506648933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388608" y="6480969"/>
            <a:ext cx="2840736" cy="301752"/>
          </a:xfrm>
        </p:spPr>
        <p:txBody>
          <a:bodyPr/>
          <a:lstStyle/>
          <a:p>
            <a:fld id="{8C6795BC-94C2-41DE-96FE-9D6AD430D788}" type="datetimeFigureOut">
              <a:rPr lang="en-US" smtClean="0"/>
              <a:pPr/>
              <a:t>2/11/2015</a:t>
            </a:fld>
            <a:endParaRPr lang="en-US"/>
          </a:p>
        </p:txBody>
      </p:sp>
      <p:sp>
        <p:nvSpPr>
          <p:cNvPr id="8" name="Footer Placeholder 7"/>
          <p:cNvSpPr>
            <a:spLocks noGrp="1"/>
          </p:cNvSpPr>
          <p:nvPr>
            <p:ph type="ftr" sz="quarter" idx="11"/>
          </p:nvPr>
        </p:nvSpPr>
        <p:spPr>
          <a:xfrm>
            <a:off x="609600" y="6480969"/>
            <a:ext cx="5681472" cy="301752"/>
          </a:xfrm>
        </p:spPr>
        <p:txBody>
          <a:bodyPr/>
          <a:lstStyle/>
          <a:p>
            <a:endParaRPr lang="en-US"/>
          </a:p>
        </p:txBody>
      </p:sp>
      <p:sp>
        <p:nvSpPr>
          <p:cNvPr id="9" name="Slide Number Placeholder 8"/>
          <p:cNvSpPr>
            <a:spLocks noGrp="1"/>
          </p:cNvSpPr>
          <p:nvPr>
            <p:ph type="sldNum" sz="quarter" idx="12"/>
          </p:nvPr>
        </p:nvSpPr>
        <p:spPr>
          <a:xfrm>
            <a:off x="10119360" y="6483096"/>
            <a:ext cx="670560" cy="301752"/>
          </a:xfrm>
        </p:spPr>
        <p:txBody>
          <a:bodyPr/>
          <a:lstStyle>
            <a:lvl1pPr algn="ctr">
              <a:defRPr/>
            </a:lvl1pPr>
          </a:lstStyle>
          <a:p>
            <a:fld id="{1262BE48-6132-4553-B0EF-6506648933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6795BC-94C2-41DE-96FE-9D6AD430D788}" type="datetimeFigureOut">
              <a:rPr lang="en-US" smtClean="0"/>
              <a:pPr/>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2BE48-6132-4553-B0EF-6506648933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88608" y="6480969"/>
            <a:ext cx="2844800" cy="301752"/>
          </a:xfrm>
        </p:spPr>
        <p:txBody>
          <a:bodyPr/>
          <a:lstStyle/>
          <a:p>
            <a:fld id="{8C6795BC-94C2-41DE-96FE-9D6AD430D788}" type="datetimeFigureOut">
              <a:rPr lang="en-US" smtClean="0"/>
              <a:pPr/>
              <a:t>2/11/2015</a:t>
            </a:fld>
            <a:endParaRPr lang="en-US"/>
          </a:p>
        </p:txBody>
      </p:sp>
      <p:sp>
        <p:nvSpPr>
          <p:cNvPr id="3" name="Footer Placeholder 2"/>
          <p:cNvSpPr>
            <a:spLocks noGrp="1"/>
          </p:cNvSpPr>
          <p:nvPr>
            <p:ph type="ftr" sz="quarter" idx="11"/>
          </p:nvPr>
        </p:nvSpPr>
        <p:spPr>
          <a:xfrm>
            <a:off x="609600" y="6481891"/>
            <a:ext cx="5680075" cy="300831"/>
          </a:xfrm>
        </p:spPr>
        <p:txBody>
          <a:bodyPr/>
          <a:lstStyle/>
          <a:p>
            <a:endParaRPr lang="en-US"/>
          </a:p>
        </p:txBody>
      </p:sp>
      <p:sp>
        <p:nvSpPr>
          <p:cNvPr id="4" name="Slide Number Placeholder 3"/>
          <p:cNvSpPr>
            <a:spLocks noGrp="1"/>
          </p:cNvSpPr>
          <p:nvPr>
            <p:ph type="sldNum" sz="quarter" idx="12"/>
          </p:nvPr>
        </p:nvSpPr>
        <p:spPr>
          <a:xfrm>
            <a:off x="10119360" y="6480969"/>
            <a:ext cx="670560" cy="301752"/>
          </a:xfrm>
        </p:spPr>
        <p:txBody>
          <a:bodyPr/>
          <a:lstStyle/>
          <a:p>
            <a:fld id="{1262BE48-6132-4553-B0EF-6506648933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371968" y="6556248"/>
            <a:ext cx="2844800" cy="301752"/>
          </a:xfrm>
        </p:spPr>
        <p:txBody>
          <a:bodyPr/>
          <a:lstStyle>
            <a:lvl1pPr>
              <a:defRPr sz="900"/>
            </a:lvl1pPr>
          </a:lstStyle>
          <a:p>
            <a:fld id="{8C6795BC-94C2-41DE-96FE-9D6AD430D788}" type="datetimeFigureOut">
              <a:rPr lang="en-US" smtClean="0"/>
              <a:pPr/>
              <a:t>2/11/2015</a:t>
            </a:fld>
            <a:endParaRPr lang="en-US"/>
          </a:p>
        </p:txBody>
      </p:sp>
      <p:sp>
        <p:nvSpPr>
          <p:cNvPr id="6" name="Footer Placeholder 5"/>
          <p:cNvSpPr>
            <a:spLocks noGrp="1"/>
          </p:cNvSpPr>
          <p:nvPr>
            <p:ph type="ftr" sz="quarter" idx="11"/>
          </p:nvPr>
        </p:nvSpPr>
        <p:spPr>
          <a:xfrm>
            <a:off x="1514475" y="6556248"/>
            <a:ext cx="6857493"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11214101" y="6556248"/>
            <a:ext cx="670560" cy="301752"/>
          </a:xfrm>
        </p:spPr>
        <p:txBody>
          <a:bodyPr/>
          <a:lstStyle>
            <a:lvl1pPr>
              <a:defRPr sz="900"/>
            </a:lvl1pPr>
          </a:lstStyle>
          <a:p>
            <a:fld id="{1262BE48-6132-4553-B0EF-6506648933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8144256" y="6556248"/>
            <a:ext cx="2804160" cy="301752"/>
          </a:xfrm>
        </p:spPr>
        <p:txBody>
          <a:bodyPr/>
          <a:lstStyle>
            <a:lvl1pPr>
              <a:defRPr sz="900"/>
            </a:lvl1pPr>
          </a:lstStyle>
          <a:p>
            <a:fld id="{8C6795BC-94C2-41DE-96FE-9D6AD430D788}" type="datetimeFigureOut">
              <a:rPr lang="en-US" smtClean="0"/>
              <a:pPr/>
              <a:t>2/11/2015</a:t>
            </a:fld>
            <a:endParaRPr lang="en-US"/>
          </a:p>
        </p:txBody>
      </p:sp>
      <p:sp>
        <p:nvSpPr>
          <p:cNvPr id="6" name="Footer Placeholder 5"/>
          <p:cNvSpPr>
            <a:spLocks noGrp="1"/>
          </p:cNvSpPr>
          <p:nvPr>
            <p:ph type="ftr" sz="quarter" idx="11"/>
          </p:nvPr>
        </p:nvSpPr>
        <p:spPr>
          <a:xfrm>
            <a:off x="1560576" y="6557169"/>
            <a:ext cx="6597429"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10956256" y="6556248"/>
            <a:ext cx="487680" cy="301752"/>
          </a:xfrm>
        </p:spPr>
        <p:txBody>
          <a:bodyPr/>
          <a:lstStyle>
            <a:lvl1pPr algn="ctr">
              <a:defRPr sz="900"/>
            </a:lvl1pPr>
          </a:lstStyle>
          <a:p>
            <a:fld id="{1262BE48-6132-4553-B0EF-6506648933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609600" y="267494"/>
            <a:ext cx="109728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8C6795BC-94C2-41DE-96FE-9D6AD430D788}" type="datetimeFigureOut">
              <a:rPr lang="en-US" smtClean="0"/>
              <a:pPr/>
              <a:t>2/11/2015</a:t>
            </a:fld>
            <a:endParaRPr lang="en-US"/>
          </a:p>
        </p:txBody>
      </p:sp>
      <p:sp>
        <p:nvSpPr>
          <p:cNvPr id="3" name="Footer Placeholder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1262BE48-6132-4553-B0EF-65066489337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Unit 2: Interpersonal Communications and Relationships</a:t>
            </a:r>
            <a:endParaRPr lang="en-US" dirty="0"/>
          </a:p>
        </p:txBody>
      </p:sp>
      <p:sp>
        <p:nvSpPr>
          <p:cNvPr id="3" name="Subtitle 2"/>
          <p:cNvSpPr>
            <a:spLocks noGrp="1"/>
          </p:cNvSpPr>
          <p:nvPr>
            <p:ph type="subTitle" idx="1"/>
          </p:nvPr>
        </p:nvSpPr>
        <p:spPr/>
        <p:txBody>
          <a:bodyPr>
            <a:normAutofit lnSpcReduction="10000"/>
          </a:bodyPr>
          <a:lstStyle/>
          <a:p>
            <a:r>
              <a:rPr lang="en-US" dirty="0" smtClean="0"/>
              <a:t>9.ICR.1. Understand healthy and effective interpersonal communication and relationships</a:t>
            </a:r>
          </a:p>
          <a:p>
            <a:r>
              <a:rPr lang="en-US" dirty="0" smtClean="0"/>
              <a:t>9.ICR.1.1. Illustrate the ability to respond to others with empathy</a:t>
            </a:r>
            <a:endParaRPr lang="en-US" dirty="0"/>
          </a:p>
        </p:txBody>
      </p:sp>
    </p:spTree>
    <p:extLst>
      <p:ext uri="{BB962C8B-B14F-4D97-AF65-F5344CB8AC3E}">
        <p14:creationId xmlns="" xmlns:p14="http://schemas.microsoft.com/office/powerpoint/2010/main" val="412315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 deepens friendships and relationships</a:t>
            </a:r>
            <a:endParaRPr lang="en-US" dirty="0"/>
          </a:p>
        </p:txBody>
      </p:sp>
      <p:sp>
        <p:nvSpPr>
          <p:cNvPr id="3" name="Content Placeholder 2"/>
          <p:cNvSpPr>
            <a:spLocks noGrp="1"/>
          </p:cNvSpPr>
          <p:nvPr>
            <p:ph idx="1"/>
          </p:nvPr>
        </p:nvSpPr>
        <p:spPr/>
        <p:txBody>
          <a:bodyPr/>
          <a:lstStyle/>
          <a:p>
            <a:r>
              <a:rPr lang="en-US" dirty="0" smtClean="0"/>
              <a:t>Listen. Don’t fake it that you know how he/she feels or what is best</a:t>
            </a:r>
          </a:p>
          <a:p>
            <a:endParaRPr lang="en-US" dirty="0"/>
          </a:p>
          <a:p>
            <a:r>
              <a:rPr lang="en-US" dirty="0" smtClean="0"/>
              <a:t>Don’t lecture, blame, fix, interrupt, moralize</a:t>
            </a:r>
          </a:p>
          <a:p>
            <a:endParaRPr lang="en-US" dirty="0"/>
          </a:p>
          <a:p>
            <a:r>
              <a:rPr lang="en-US" dirty="0" smtClean="0"/>
              <a:t>Simply being there is the best way to respond</a:t>
            </a:r>
          </a:p>
          <a:p>
            <a:endParaRPr lang="en-US" dirty="0"/>
          </a:p>
          <a:p>
            <a:r>
              <a:rPr lang="en-US" dirty="0" smtClean="0"/>
              <a:t>If serious- guide person to help</a:t>
            </a:r>
            <a:endParaRPr lang="en-US" dirty="0"/>
          </a:p>
        </p:txBody>
      </p:sp>
    </p:spTree>
    <p:extLst>
      <p:ext uri="{BB962C8B-B14F-4D97-AF65-F5344CB8AC3E}">
        <p14:creationId xmlns="" xmlns:p14="http://schemas.microsoft.com/office/powerpoint/2010/main" val="3299466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lstStyle/>
          <a:p>
            <a:r>
              <a:rPr lang="en-US" dirty="0" smtClean="0"/>
              <a:t>Respond with Empathy Situations</a:t>
            </a:r>
          </a:p>
          <a:p>
            <a:endParaRPr lang="en-US" dirty="0"/>
          </a:p>
          <a:p>
            <a:r>
              <a:rPr lang="en-US" dirty="0" smtClean="0"/>
              <a:t>Analyze situations and how the person in the situation could respond using empathy</a:t>
            </a:r>
          </a:p>
          <a:p>
            <a:r>
              <a:rPr lang="en-US" dirty="0" smtClean="0"/>
              <a:t>The simple way to respond may not be the best response or most helpful</a:t>
            </a:r>
          </a:p>
          <a:p>
            <a:endParaRPr lang="en-US" dirty="0"/>
          </a:p>
          <a:p>
            <a:pPr marL="0" indent="0">
              <a:buNone/>
            </a:pPr>
            <a:endParaRPr lang="en-US" dirty="0"/>
          </a:p>
        </p:txBody>
      </p:sp>
    </p:spTree>
    <p:extLst>
      <p:ext uri="{BB962C8B-B14F-4D97-AF65-F5344CB8AC3E}">
        <p14:creationId xmlns="" xmlns:p14="http://schemas.microsoft.com/office/powerpoint/2010/main" val="4103920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2422525"/>
            <a:ext cx="10515600" cy="1325563"/>
          </a:xfrm>
        </p:spPr>
        <p:txBody>
          <a:bodyPr>
            <a:normAutofit fontScale="90000"/>
          </a:bodyPr>
          <a:lstStyle/>
          <a:p>
            <a:r>
              <a:rPr lang="en-US" dirty="0" smtClean="0">
                <a:solidFill>
                  <a:schemeClr val="accent1">
                    <a:lumMod val="40000"/>
                    <a:lumOff val="60000"/>
                  </a:schemeClr>
                </a:solidFill>
              </a:rPr>
              <a:t>How does it feel when expressing something to someone and that person listens poorly or does not think about your feelings or what you are going through when responding?</a:t>
            </a:r>
            <a:endParaRPr lang="en-US" dirty="0">
              <a:solidFill>
                <a:schemeClr val="accent1">
                  <a:lumMod val="40000"/>
                  <a:lumOff val="60000"/>
                </a:schemeClr>
              </a:solidFill>
            </a:endParaRPr>
          </a:p>
        </p:txBody>
      </p:sp>
    </p:spTree>
    <p:extLst>
      <p:ext uri="{BB962C8B-B14F-4D97-AF65-F5344CB8AC3E}">
        <p14:creationId xmlns="" xmlns:p14="http://schemas.microsoft.com/office/powerpoint/2010/main" val="2599363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r>
              <a:rPr lang="en-US" dirty="0" smtClean="0"/>
              <a:t>Create a comic strip that illustrates a specific situation and a response with empathy</a:t>
            </a:r>
          </a:p>
          <a:p>
            <a:pPr marL="0" indent="0">
              <a:buNone/>
            </a:pPr>
            <a:endParaRPr lang="en-US" dirty="0"/>
          </a:p>
        </p:txBody>
      </p:sp>
    </p:spTree>
    <p:extLst>
      <p:ext uri="{BB962C8B-B14F-4D97-AF65-F5344CB8AC3E}">
        <p14:creationId xmlns="" xmlns:p14="http://schemas.microsoft.com/office/powerpoint/2010/main" val="279726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Discuss what empathy is and why it is an important part of communication </a:t>
            </a:r>
          </a:p>
          <a:p>
            <a:endParaRPr lang="en-US" dirty="0"/>
          </a:p>
          <a:p>
            <a:r>
              <a:rPr lang="en-US" dirty="0" smtClean="0"/>
              <a:t>By the end of this lesson, you will be able to demonstrate the ability to respond with empathy</a:t>
            </a:r>
            <a:endParaRPr lang="en-US" dirty="0"/>
          </a:p>
        </p:txBody>
      </p:sp>
    </p:spTree>
    <p:extLst>
      <p:ext uri="{BB962C8B-B14F-4D97-AF65-F5344CB8AC3E}">
        <p14:creationId xmlns="" xmlns:p14="http://schemas.microsoft.com/office/powerpoint/2010/main" val="365250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Effective communication skills</a:t>
            </a:r>
            <a:br>
              <a:rPr lang="en-US" dirty="0" smtClean="0"/>
            </a:br>
            <a:r>
              <a:rPr lang="en-US" dirty="0" smtClean="0"/>
              <a:t>1. self-discourse (communicating)</a:t>
            </a:r>
            <a:br>
              <a:rPr lang="en-US" dirty="0" smtClean="0"/>
            </a:br>
            <a:r>
              <a:rPr lang="en-US" dirty="0" smtClean="0"/>
              <a:t>2. listening</a:t>
            </a:r>
            <a:br>
              <a:rPr lang="en-US" dirty="0" smtClean="0"/>
            </a:br>
            <a:r>
              <a:rPr lang="en-US" dirty="0" smtClean="0"/>
              <a:t>3. feedback</a:t>
            </a:r>
          </a:p>
          <a:p>
            <a:endParaRPr lang="en-US" dirty="0"/>
          </a:p>
          <a:p>
            <a:r>
              <a:rPr lang="en-US" dirty="0" smtClean="0"/>
              <a:t>65% of communication is non-verbal!!!!!!</a:t>
            </a:r>
            <a:endParaRPr lang="en-US" dirty="0"/>
          </a:p>
        </p:txBody>
      </p:sp>
    </p:spTree>
    <p:extLst>
      <p:ext uri="{BB962C8B-B14F-4D97-AF65-F5344CB8AC3E}">
        <p14:creationId xmlns="" xmlns:p14="http://schemas.microsoft.com/office/powerpoint/2010/main" val="2116030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Focus</a:t>
            </a:r>
            <a:r>
              <a:rPr lang="en-US" dirty="0" smtClean="0"/>
              <a:t>: introduce stereotypes, listening to other viewpoints, and showing empathy</a:t>
            </a:r>
            <a:endParaRPr lang="en-US" dirty="0"/>
          </a:p>
        </p:txBody>
      </p:sp>
      <p:sp>
        <p:nvSpPr>
          <p:cNvPr id="3" name="Content Placeholder 2"/>
          <p:cNvSpPr>
            <a:spLocks noGrp="1"/>
          </p:cNvSpPr>
          <p:nvPr>
            <p:ph idx="1"/>
          </p:nvPr>
        </p:nvSpPr>
        <p:spPr>
          <a:xfrm>
            <a:off x="564629" y="1538034"/>
            <a:ext cx="10972800" cy="4572000"/>
          </a:xfrm>
        </p:spPr>
        <p:txBody>
          <a:bodyPr/>
          <a:lstStyle/>
          <a:p>
            <a:r>
              <a:rPr lang="en-US" dirty="0" smtClean="0"/>
              <a:t>I will be making several statements. If one applies to a student then he or she will stand up</a:t>
            </a:r>
          </a:p>
          <a:p>
            <a:r>
              <a:rPr lang="en-US" dirty="0" smtClean="0"/>
              <a:t>Ex. If you are a female…</a:t>
            </a:r>
          </a:p>
          <a:p>
            <a:endParaRPr lang="en-US" dirty="0"/>
          </a:p>
          <a:p>
            <a:r>
              <a:rPr lang="en-US" dirty="0" smtClean="0"/>
              <a:t>Volunteer to respond with an answer that counters a stereotype of the person mentioned</a:t>
            </a:r>
          </a:p>
          <a:p>
            <a:r>
              <a:rPr lang="en-US" dirty="0" smtClean="0"/>
              <a:t>Ex. Just because I am a female, doesn't mean I am supposed to be a good cook</a:t>
            </a:r>
          </a:p>
        </p:txBody>
      </p:sp>
      <p:sp>
        <p:nvSpPr>
          <p:cNvPr id="4" name="TextBox 3"/>
          <p:cNvSpPr txBox="1"/>
          <p:nvPr/>
        </p:nvSpPr>
        <p:spPr>
          <a:xfrm>
            <a:off x="1021080" y="5752322"/>
            <a:ext cx="10149840" cy="646331"/>
          </a:xfrm>
          <a:prstGeom prst="rect">
            <a:avLst/>
          </a:prstGeom>
          <a:noFill/>
        </p:spPr>
        <p:txBody>
          <a:bodyPr wrap="square" rtlCol="0">
            <a:spAutoFit/>
          </a:bodyPr>
          <a:lstStyle/>
          <a:p>
            <a:r>
              <a:rPr lang="en-US" sz="3600" dirty="0" smtClean="0"/>
              <a:t>Just because I am….Doesn’t mean I am!</a:t>
            </a:r>
            <a:endParaRPr lang="en-US" sz="3600" dirty="0"/>
          </a:p>
        </p:txBody>
      </p:sp>
    </p:spTree>
    <p:extLst>
      <p:ext uri="{BB962C8B-B14F-4D97-AF65-F5344CB8AC3E}">
        <p14:creationId xmlns="" xmlns:p14="http://schemas.microsoft.com/office/powerpoint/2010/main" val="515616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t>
            </a:r>
            <a:endParaRPr lang="en-US" dirty="0"/>
          </a:p>
        </p:txBody>
      </p:sp>
      <p:sp>
        <p:nvSpPr>
          <p:cNvPr id="3" name="Content Placeholder 2"/>
          <p:cNvSpPr>
            <a:spLocks noGrp="1"/>
          </p:cNvSpPr>
          <p:nvPr>
            <p:ph idx="1"/>
          </p:nvPr>
        </p:nvSpPr>
        <p:spPr/>
        <p:txBody>
          <a:bodyPr/>
          <a:lstStyle/>
          <a:p>
            <a:r>
              <a:rPr lang="en-US" dirty="0" smtClean="0"/>
              <a:t>Experiencing emotions that match another person’s emotions</a:t>
            </a:r>
          </a:p>
          <a:p>
            <a:endParaRPr lang="en-US" dirty="0"/>
          </a:p>
          <a:p>
            <a:r>
              <a:rPr lang="en-US" dirty="0" smtClean="0"/>
              <a:t>Feeling a concern for other people that creates a desire to help them</a:t>
            </a:r>
          </a:p>
          <a:p>
            <a:pPr marL="0" indent="0">
              <a:buNone/>
            </a:pPr>
            <a:endParaRPr lang="en-US" dirty="0" smtClean="0"/>
          </a:p>
          <a:p>
            <a:endParaRPr lang="en-US" dirty="0"/>
          </a:p>
        </p:txBody>
      </p:sp>
    </p:spTree>
    <p:extLst>
      <p:ext uri="{BB962C8B-B14F-4D97-AF65-F5344CB8AC3E}">
        <p14:creationId xmlns="" xmlns:p14="http://schemas.microsoft.com/office/powerpoint/2010/main" val="2459422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empathy important to relationships?</a:t>
            </a:r>
            <a:endParaRPr lang="en-US" dirty="0"/>
          </a:p>
        </p:txBody>
      </p:sp>
      <p:sp>
        <p:nvSpPr>
          <p:cNvPr id="3" name="Content Placeholder 2"/>
          <p:cNvSpPr>
            <a:spLocks noGrp="1"/>
          </p:cNvSpPr>
          <p:nvPr>
            <p:ph idx="1"/>
          </p:nvPr>
        </p:nvSpPr>
        <p:spPr/>
        <p:txBody>
          <a:bodyPr/>
          <a:lstStyle/>
          <a:p>
            <a:r>
              <a:rPr lang="en-US" dirty="0" smtClean="0"/>
              <a:t>Taking time to communicate and listen to each other</a:t>
            </a:r>
          </a:p>
          <a:p>
            <a:r>
              <a:rPr lang="en-US" dirty="0" smtClean="0"/>
              <a:t>A person tries to truly understand you</a:t>
            </a:r>
          </a:p>
          <a:p>
            <a:r>
              <a:rPr lang="en-US" dirty="0" smtClean="0"/>
              <a:t>Quality of good friend or companion</a:t>
            </a:r>
          </a:p>
          <a:p>
            <a:r>
              <a:rPr lang="en-US" dirty="0" smtClean="0"/>
              <a:t>Encourages the other person to be who they are</a:t>
            </a:r>
          </a:p>
          <a:p>
            <a:r>
              <a:rPr lang="en-US" dirty="0" smtClean="0"/>
              <a:t>Helps prevent emotional problems</a:t>
            </a:r>
          </a:p>
          <a:p>
            <a:r>
              <a:rPr lang="en-US" dirty="0" smtClean="0"/>
              <a:t>Encourages person to be who they are</a:t>
            </a:r>
          </a:p>
          <a:p>
            <a:endParaRPr lang="en-US" dirty="0"/>
          </a:p>
        </p:txBody>
      </p:sp>
    </p:spTree>
    <p:extLst>
      <p:ext uri="{BB962C8B-B14F-4D97-AF65-F5344CB8AC3E}">
        <p14:creationId xmlns="" xmlns:p14="http://schemas.microsoft.com/office/powerpoint/2010/main" val="4250121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Steps to Empathy</a:t>
            </a:r>
            <a:endParaRPr lang="en-US" dirty="0"/>
          </a:p>
        </p:txBody>
      </p:sp>
      <p:sp>
        <p:nvSpPr>
          <p:cNvPr id="3" name="Content Placeholder 2"/>
          <p:cNvSpPr>
            <a:spLocks noGrp="1"/>
          </p:cNvSpPr>
          <p:nvPr>
            <p:ph idx="1"/>
          </p:nvPr>
        </p:nvSpPr>
        <p:spPr/>
        <p:txBody>
          <a:bodyPr/>
          <a:lstStyle/>
          <a:p>
            <a:r>
              <a:rPr lang="en-US" dirty="0" smtClean="0"/>
              <a:t>Listen intently</a:t>
            </a:r>
          </a:p>
          <a:p>
            <a:r>
              <a:rPr lang="en-US" dirty="0" smtClean="0"/>
              <a:t>Identify the other person’s feeling</a:t>
            </a:r>
          </a:p>
          <a:p>
            <a:r>
              <a:rPr lang="en-US" dirty="0" smtClean="0"/>
              <a:t>Accept their feeling</a:t>
            </a:r>
          </a:p>
          <a:p>
            <a:r>
              <a:rPr lang="en-US" dirty="0" smtClean="0"/>
              <a:t>Verbalize their feeling</a:t>
            </a:r>
            <a:endParaRPr lang="en-US" dirty="0"/>
          </a:p>
        </p:txBody>
      </p:sp>
    </p:spTree>
    <p:extLst>
      <p:ext uri="{BB962C8B-B14F-4D97-AF65-F5344CB8AC3E}">
        <p14:creationId xmlns="" xmlns:p14="http://schemas.microsoft.com/office/powerpoint/2010/main" val="831629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 is NOT</a:t>
            </a:r>
            <a:endParaRPr lang="en-US" dirty="0"/>
          </a:p>
        </p:txBody>
      </p:sp>
      <p:sp>
        <p:nvSpPr>
          <p:cNvPr id="3" name="Content Placeholder 2"/>
          <p:cNvSpPr>
            <a:spLocks noGrp="1"/>
          </p:cNvSpPr>
          <p:nvPr>
            <p:ph idx="1"/>
          </p:nvPr>
        </p:nvSpPr>
        <p:spPr/>
        <p:txBody>
          <a:bodyPr/>
          <a:lstStyle/>
          <a:p>
            <a:r>
              <a:rPr lang="en-US" dirty="0" smtClean="0"/>
              <a:t>“I hate that I missed my free throws that would have won us the state championship. My life is over”</a:t>
            </a:r>
          </a:p>
          <a:p>
            <a:r>
              <a:rPr lang="en-US" dirty="0" smtClean="0"/>
              <a:t>“Yeah, those were two really ugly shots you took in front of all our friends”</a:t>
            </a:r>
            <a:endParaRPr lang="en-US" dirty="0"/>
          </a:p>
        </p:txBody>
      </p:sp>
    </p:spTree>
    <p:extLst>
      <p:ext uri="{BB962C8B-B14F-4D97-AF65-F5344CB8AC3E}">
        <p14:creationId xmlns="" xmlns:p14="http://schemas.microsoft.com/office/powerpoint/2010/main" val="1663911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Empathic Listening is</a:t>
            </a:r>
            <a:endParaRPr lang="en-US" dirty="0"/>
          </a:p>
        </p:txBody>
      </p:sp>
      <p:sp>
        <p:nvSpPr>
          <p:cNvPr id="3" name="Content Placeholder 2"/>
          <p:cNvSpPr>
            <a:spLocks noGrp="1"/>
          </p:cNvSpPr>
          <p:nvPr>
            <p:ph idx="1"/>
          </p:nvPr>
        </p:nvSpPr>
        <p:spPr/>
        <p:txBody>
          <a:bodyPr/>
          <a:lstStyle/>
          <a:p>
            <a:r>
              <a:rPr lang="en-US" dirty="0" smtClean="0"/>
              <a:t>“I know you wish you made the points, but its going to be ok. Trust me, I’ve made mistakes and soon enough they are forgotten. Our friends aren’t going to be mad at you.”</a:t>
            </a:r>
          </a:p>
          <a:p>
            <a:endParaRPr lang="en-US" dirty="0"/>
          </a:p>
          <a:p>
            <a:r>
              <a:rPr lang="en-US" dirty="0" smtClean="0"/>
              <a:t>“I think she likes me, but whenever I ask her out she always has something to do.”</a:t>
            </a:r>
          </a:p>
          <a:p>
            <a:r>
              <a:rPr lang="en-US" dirty="0" smtClean="0"/>
              <a:t>“So, you feel confused about whether she likes you or not?”</a:t>
            </a:r>
            <a:endParaRPr lang="en-US" dirty="0"/>
          </a:p>
        </p:txBody>
      </p:sp>
    </p:spTree>
    <p:extLst>
      <p:ext uri="{BB962C8B-B14F-4D97-AF65-F5344CB8AC3E}">
        <p14:creationId xmlns="" xmlns:p14="http://schemas.microsoft.com/office/powerpoint/2010/main" val="1641333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402</TotalTime>
  <Words>481</Words>
  <Application>Microsoft Office PowerPoint</Application>
  <PresentationFormat>Custom</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Verve</vt:lpstr>
      <vt:lpstr>Unit 2: Interpersonal Communications and Relationships</vt:lpstr>
      <vt:lpstr>Today</vt:lpstr>
      <vt:lpstr>Review</vt:lpstr>
      <vt:lpstr>Focus: introduce stereotypes, listening to other viewpoints, and showing empathy</vt:lpstr>
      <vt:lpstr>Empathy</vt:lpstr>
      <vt:lpstr>Why is empathy important to relationships?</vt:lpstr>
      <vt:lpstr>4 Steps to Empathy</vt:lpstr>
      <vt:lpstr>Empathy is NOT</vt:lpstr>
      <vt:lpstr>Empathic Listening is</vt:lpstr>
      <vt:lpstr>Empathy deepens friendships and relationships</vt:lpstr>
      <vt:lpstr>Guided Practice</vt:lpstr>
      <vt:lpstr>How does it feel when expressing something to someone and that person listens poorly or does not think about your feelings or what you are going through when responding?</vt:lpstr>
      <vt:lpstr>Independent Practice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Interpersonal Communications and Relationships</dc:title>
  <dc:creator>Lockie, Kailyn V.</dc:creator>
  <cp:lastModifiedBy>kailynv.lockie</cp:lastModifiedBy>
  <cp:revision>29</cp:revision>
  <dcterms:created xsi:type="dcterms:W3CDTF">2015-02-10T23:37:30Z</dcterms:created>
  <dcterms:modified xsi:type="dcterms:W3CDTF">2015-02-11T19:10:26Z</dcterms:modified>
</cp:coreProperties>
</file>