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45"/>
  </p:notesMasterIdLst>
  <p:sldIdLst>
    <p:sldId id="257" r:id="rId3"/>
    <p:sldId id="258" r:id="rId4"/>
    <p:sldId id="259" r:id="rId5"/>
    <p:sldId id="260" r:id="rId6"/>
    <p:sldId id="261" r:id="rId7"/>
    <p:sldId id="262" r:id="rId8"/>
    <p:sldId id="284" r:id="rId9"/>
    <p:sldId id="264" r:id="rId10"/>
    <p:sldId id="265" r:id="rId11"/>
    <p:sldId id="268" r:id="rId12"/>
    <p:sldId id="263" r:id="rId13"/>
    <p:sldId id="285" r:id="rId14"/>
    <p:sldId id="286" r:id="rId15"/>
    <p:sldId id="281" r:id="rId16"/>
    <p:sldId id="270" r:id="rId17"/>
    <p:sldId id="274" r:id="rId18"/>
    <p:sldId id="275" r:id="rId19"/>
    <p:sldId id="271" r:id="rId20"/>
    <p:sldId id="269" r:id="rId21"/>
    <p:sldId id="272" r:id="rId22"/>
    <p:sldId id="266" r:id="rId23"/>
    <p:sldId id="293" r:id="rId24"/>
    <p:sldId id="294" r:id="rId25"/>
    <p:sldId id="267" r:id="rId26"/>
    <p:sldId id="288" r:id="rId27"/>
    <p:sldId id="277" r:id="rId28"/>
    <p:sldId id="278" r:id="rId29"/>
    <p:sldId id="279" r:id="rId30"/>
    <p:sldId id="280" r:id="rId31"/>
    <p:sldId id="282" r:id="rId32"/>
    <p:sldId id="283" r:id="rId33"/>
    <p:sldId id="308" r:id="rId34"/>
    <p:sldId id="297" r:id="rId35"/>
    <p:sldId id="298" r:id="rId36"/>
    <p:sldId id="299" r:id="rId37"/>
    <p:sldId id="300" r:id="rId38"/>
    <p:sldId id="301" r:id="rId39"/>
    <p:sldId id="302" r:id="rId40"/>
    <p:sldId id="303" r:id="rId41"/>
    <p:sldId id="304" r:id="rId42"/>
    <p:sldId id="305" r:id="rId43"/>
    <p:sldId id="295"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8000FF"/>
    <a:srgbClr val="FF0080"/>
    <a:srgbClr val="00FF00"/>
    <a:srgbClr val="FF6666"/>
    <a:srgbClr val="800040"/>
    <a:srgbClr val="FF8000"/>
    <a:srgbClr val="808000"/>
    <a:srgbClr val="804000"/>
    <a:srgbClr val="8D3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94B639-87B5-3341-A0A2-CF6523327884}" type="datetimeFigureOut">
              <a:rPr lang="en-US" smtClean="0"/>
              <a:pPr/>
              <a:t>4/7/2016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2EB97-C186-0B44-B323-9E401206697F}" type="slidenum">
              <a:rPr lang="en-US" smtClean="0"/>
              <a:pPr/>
              <a:t>‹#›</a:t>
            </a:fld>
            <a:endParaRPr lang="en-US"/>
          </a:p>
        </p:txBody>
      </p:sp>
    </p:spTree>
    <p:extLst>
      <p:ext uri="{BB962C8B-B14F-4D97-AF65-F5344CB8AC3E}">
        <p14:creationId xmlns:p14="http://schemas.microsoft.com/office/powerpoint/2010/main" val="9314215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students to read the items in the </a:t>
            </a:r>
            <a:r>
              <a:rPr lang="en-US" sz="1200" kern="1200" dirty="0" err="1" smtClean="0">
                <a:solidFill>
                  <a:schemeClr val="tx1"/>
                </a:solidFill>
                <a:effectLst/>
                <a:latin typeface="+mn-lt"/>
                <a:ea typeface="+mn-ea"/>
                <a:cs typeface="+mn-cs"/>
              </a:rPr>
              <a:t>Wordle</a:t>
            </a:r>
            <a:r>
              <a:rPr lang="en-US" sz="1200" kern="1200" dirty="0" smtClean="0">
                <a:solidFill>
                  <a:schemeClr val="tx1"/>
                </a:solidFill>
                <a:effectLst/>
                <a:latin typeface="+mn-lt"/>
                <a:ea typeface="+mn-ea"/>
                <a:cs typeface="+mn-cs"/>
              </a:rPr>
              <a:t>. Ask, Are these terms familiar to you? If not, they will be. Everyone needs to know about the information and products available for now and in the future to prevent an unintended pregnancy.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E92EB97-C186-0B44-B323-9E401206697F}" type="slidenum">
              <a:rPr lang="en-US" smtClean="0"/>
              <a:pPr/>
              <a:t>1</a:t>
            </a:fld>
            <a:endParaRPr lang="en-US"/>
          </a:p>
        </p:txBody>
      </p:sp>
    </p:spTree>
    <p:extLst>
      <p:ext uri="{BB962C8B-B14F-4D97-AF65-F5344CB8AC3E}">
        <p14:creationId xmlns:p14="http://schemas.microsoft.com/office/powerpoint/2010/main" val="3496932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MOST effective forms of birth control are the hormonal methods. Read the information on the slide and notice the high level of effectiveness.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E92EB97-C186-0B44-B323-9E401206697F}" type="slidenum">
              <a:rPr lang="en-US" smtClean="0"/>
              <a:pPr/>
              <a:t>10</a:t>
            </a:fld>
            <a:endParaRPr lang="en-US"/>
          </a:p>
        </p:txBody>
      </p:sp>
    </p:spTree>
    <p:extLst>
      <p:ext uri="{BB962C8B-B14F-4D97-AF65-F5344CB8AC3E}">
        <p14:creationId xmlns:p14="http://schemas.microsoft.com/office/powerpoint/2010/main" val="247643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By the end of the lesson, you will be able to rank order these methods based on effectiveness.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E92EB97-C186-0B44-B323-9E401206697F}" type="slidenum">
              <a:rPr lang="en-US" smtClean="0"/>
              <a:pPr/>
              <a:t>11</a:t>
            </a:fld>
            <a:endParaRPr lang="en-US"/>
          </a:p>
        </p:txBody>
      </p:sp>
    </p:spTree>
    <p:extLst>
      <p:ext uri="{BB962C8B-B14F-4D97-AF65-F5344CB8AC3E}">
        <p14:creationId xmlns:p14="http://schemas.microsoft.com/office/powerpoint/2010/main" val="3640940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Doctors and scientists rate birth control effectiveness in two ways: “typical use” and “perfect use”. [Allow time for students to read the slide.] Consider the teen boy who is nervous about his first sexual experience and forgets to put on a condom even though he planned ahead and has one with him. Or the teen girl who takes the Pill, but not at the same time each day. Or the young woman who fails to go back for a shot after three months. These are examples of human error that reduce the effectiveness of the methods.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E92EB97-C186-0B44-B323-9E401206697F}" type="slidenum">
              <a:rPr lang="en-US" smtClean="0"/>
              <a:pPr/>
              <a:t>12</a:t>
            </a:fld>
            <a:endParaRPr lang="en-US"/>
          </a:p>
        </p:txBody>
      </p:sp>
    </p:spTree>
    <p:extLst>
      <p:ext uri="{BB962C8B-B14F-4D97-AF65-F5344CB8AC3E}">
        <p14:creationId xmlns:p14="http://schemas.microsoft.com/office/powerpoint/2010/main" val="410565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prevent human error which compromises contraceptive effectiveness, the LARC methods are recommended for young women who may eventually want to have children, but want to be as certain as possible that they do not get pregnant until later. LARC stands for Long Acting Reversible Contraception. Because the IUD (intrauterine device) or the implantable rod is inside the body, there is no opportunity for human error.</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E92EB97-C186-0B44-B323-9E401206697F}" type="slidenum">
              <a:rPr lang="en-US" smtClean="0"/>
              <a:pPr/>
              <a:t>13</a:t>
            </a:fld>
            <a:endParaRPr lang="en-US"/>
          </a:p>
        </p:txBody>
      </p:sp>
    </p:spTree>
    <p:extLst>
      <p:ext uri="{BB962C8B-B14F-4D97-AF65-F5344CB8AC3E}">
        <p14:creationId xmlns:p14="http://schemas.microsoft.com/office/powerpoint/2010/main" val="1602736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are the products available today that are LARC methods. [Allow time to read the slide.]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E92EB97-C186-0B44-B323-9E401206697F}" type="slidenum">
              <a:rPr lang="en-US" smtClean="0"/>
              <a:pPr/>
              <a:t>14</a:t>
            </a:fld>
            <a:endParaRPr lang="en-US"/>
          </a:p>
        </p:txBody>
      </p:sp>
    </p:spTree>
    <p:extLst>
      <p:ext uri="{BB962C8B-B14F-4D97-AF65-F5344CB8AC3E}">
        <p14:creationId xmlns:p14="http://schemas.microsoft.com/office/powerpoint/2010/main" val="852261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Nexplanon</a:t>
            </a:r>
            <a:r>
              <a:rPr lang="en-US" sz="1200" kern="1200" dirty="0" smtClean="0">
                <a:solidFill>
                  <a:schemeClr val="tx1"/>
                </a:solidFill>
                <a:effectLst/>
                <a:latin typeface="+mn-lt"/>
                <a:ea typeface="+mn-ea"/>
                <a:cs typeface="+mn-cs"/>
              </a:rPr>
              <a:t> is a </a:t>
            </a:r>
            <a:r>
              <a:rPr lang="en-US" sz="1200" kern="1200" dirty="0" err="1" smtClean="0">
                <a:solidFill>
                  <a:schemeClr val="tx1"/>
                </a:solidFill>
                <a:effectLst/>
                <a:latin typeface="+mn-lt"/>
                <a:ea typeface="+mn-ea"/>
                <a:cs typeface="+mn-cs"/>
              </a:rPr>
              <a:t>subdermal</a:t>
            </a:r>
            <a:r>
              <a:rPr lang="en-US" sz="1200" kern="1200" dirty="0" smtClean="0">
                <a:solidFill>
                  <a:schemeClr val="tx1"/>
                </a:solidFill>
                <a:effectLst/>
                <a:latin typeface="+mn-lt"/>
                <a:ea typeface="+mn-ea"/>
                <a:cs typeface="+mn-cs"/>
              </a:rPr>
              <a:t> implant, a hormonal method, which has the highest effectiveness rate for preventing pregnancy.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E92EB97-C186-0B44-B323-9E401206697F}" type="slidenum">
              <a:rPr lang="en-US" smtClean="0"/>
              <a:pPr/>
              <a:t>15</a:t>
            </a:fld>
            <a:endParaRPr lang="en-US"/>
          </a:p>
        </p:txBody>
      </p:sp>
    </p:spTree>
    <p:extLst>
      <p:ext uri="{BB962C8B-B14F-4D97-AF65-F5344CB8AC3E}">
        <p14:creationId xmlns:p14="http://schemas.microsoft.com/office/powerpoint/2010/main" val="1731683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Slides #17, 18, 19 – These products are the types of intrauterine devices available: </a:t>
            </a:r>
            <a:r>
              <a:rPr lang="en-US" sz="1200" kern="1200" dirty="0" err="1" smtClean="0">
                <a:solidFill>
                  <a:schemeClr val="tx1"/>
                </a:solidFill>
                <a:effectLst/>
                <a:latin typeface="+mn-lt"/>
                <a:ea typeface="+mn-ea"/>
                <a:cs typeface="+mn-cs"/>
              </a:rPr>
              <a:t>Mirena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Skyla</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Paragard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Skyla</a:t>
            </a:r>
            <a:r>
              <a:rPr lang="en-US" sz="1200" kern="1200" dirty="0" smtClean="0">
                <a:solidFill>
                  <a:schemeClr val="tx1"/>
                </a:solidFill>
                <a:effectLst/>
                <a:latin typeface="+mn-lt"/>
                <a:ea typeface="+mn-ea"/>
                <a:cs typeface="+mn-cs"/>
              </a:rPr>
              <a:t> is more often prescribed for young women who have not yet had a child because it is smaller than the other two. As I move through the slides, notice the length of time for which they provide protection. An IUD must be placed inside the woman’s body by a health care provider.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92EB97-C186-0B44-B323-9E401206697F}" type="slidenum">
              <a:rPr lang="en-US" smtClean="0"/>
              <a:pPr/>
              <a:t>16</a:t>
            </a:fld>
            <a:endParaRPr lang="en-US"/>
          </a:p>
        </p:txBody>
      </p:sp>
    </p:spTree>
    <p:extLst>
      <p:ext uri="{BB962C8B-B14F-4D97-AF65-F5344CB8AC3E}">
        <p14:creationId xmlns:p14="http://schemas.microsoft.com/office/powerpoint/2010/main" val="1466010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Depo-Provera is an injectable hormonal method of birth control, which is also highly effective. The woman needs to go back to her provider every 12 weeks. </a:t>
            </a:r>
            <a:endParaRPr lang="en-US" dirty="0"/>
          </a:p>
        </p:txBody>
      </p:sp>
      <p:sp>
        <p:nvSpPr>
          <p:cNvPr id="4" name="Slide Number Placeholder 3"/>
          <p:cNvSpPr>
            <a:spLocks noGrp="1"/>
          </p:cNvSpPr>
          <p:nvPr>
            <p:ph type="sldNum" sz="quarter" idx="10"/>
          </p:nvPr>
        </p:nvSpPr>
        <p:spPr/>
        <p:txBody>
          <a:bodyPr/>
          <a:lstStyle/>
          <a:p>
            <a:fld id="{7E92EB97-C186-0B44-B323-9E401206697F}" type="slidenum">
              <a:rPr lang="en-US" smtClean="0"/>
              <a:pPr/>
              <a:t>18</a:t>
            </a:fld>
            <a:endParaRPr lang="en-US"/>
          </a:p>
        </p:txBody>
      </p:sp>
    </p:spTree>
    <p:extLst>
      <p:ext uri="{BB962C8B-B14F-4D97-AF65-F5344CB8AC3E}">
        <p14:creationId xmlns:p14="http://schemas.microsoft.com/office/powerpoint/2010/main" val="1735842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Many young women ask to be on the pill without realizing there are other options. The pill is also highly effective and for decades has helped control fertility for women in the United States. [Allow time to read slide.]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E92EB97-C186-0B44-B323-9E401206697F}" type="slidenum">
              <a:rPr lang="en-US" smtClean="0"/>
              <a:pPr/>
              <a:t>19</a:t>
            </a:fld>
            <a:endParaRPr lang="en-US"/>
          </a:p>
        </p:txBody>
      </p:sp>
    </p:spTree>
    <p:extLst>
      <p:ext uri="{BB962C8B-B14F-4D97-AF65-F5344CB8AC3E}">
        <p14:creationId xmlns:p14="http://schemas.microsoft.com/office/powerpoint/2010/main" val="326560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hormonal method is the </a:t>
            </a:r>
            <a:r>
              <a:rPr lang="en-US" sz="1200" kern="1200" dirty="0" err="1" smtClean="0">
                <a:solidFill>
                  <a:schemeClr val="tx1"/>
                </a:solidFill>
                <a:effectLst/>
                <a:latin typeface="+mn-lt"/>
                <a:ea typeface="+mn-ea"/>
                <a:cs typeface="+mn-cs"/>
              </a:rPr>
              <a:t>Nuvaring</a:t>
            </a:r>
            <a:r>
              <a:rPr lang="en-US" sz="1200" kern="1200" dirty="0" smtClean="0">
                <a:solidFill>
                  <a:schemeClr val="tx1"/>
                </a:solidFill>
                <a:effectLst/>
                <a:latin typeface="+mn-lt"/>
                <a:ea typeface="+mn-ea"/>
                <a:cs typeface="+mn-cs"/>
              </a:rPr>
              <a:t>. A woman needs a prescription and then places the ring into her vagina for a three-week period. She removes the ring for one week, during which time she will have her period. She inserts a new ring one week later, for another three-week period. The </a:t>
            </a:r>
            <a:r>
              <a:rPr lang="en-US" sz="1200" kern="1200" dirty="0" err="1" smtClean="0">
                <a:solidFill>
                  <a:schemeClr val="tx1"/>
                </a:solidFill>
                <a:effectLst/>
                <a:latin typeface="+mn-lt"/>
                <a:ea typeface="+mn-ea"/>
                <a:cs typeface="+mn-cs"/>
              </a:rPr>
              <a:t>Nuvaring</a:t>
            </a:r>
            <a:r>
              <a:rPr lang="en-US" sz="1200" kern="1200" dirty="0" smtClean="0">
                <a:solidFill>
                  <a:schemeClr val="tx1"/>
                </a:solidFill>
                <a:effectLst/>
                <a:latin typeface="+mn-lt"/>
                <a:ea typeface="+mn-ea"/>
                <a:cs typeface="+mn-cs"/>
              </a:rPr>
              <a:t> is highly effective, but must be used correctly and consistently. If it is placed correctly, neither she nor her partner will feel it.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E92EB97-C186-0B44-B323-9E401206697F}" type="slidenum">
              <a:rPr lang="en-US" smtClean="0"/>
              <a:pPr/>
              <a:t>20</a:t>
            </a:fld>
            <a:endParaRPr lang="en-US"/>
          </a:p>
        </p:txBody>
      </p:sp>
    </p:spTree>
    <p:extLst>
      <p:ext uri="{BB962C8B-B14F-4D97-AF65-F5344CB8AC3E}">
        <p14:creationId xmlns:p14="http://schemas.microsoft.com/office/powerpoint/2010/main" val="4241801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Tell students that at the end of the PowerPoint, they should be able to:</a:t>
            </a:r>
          </a:p>
          <a:p>
            <a:pPr lvl="0"/>
            <a:r>
              <a:rPr lang="en-US" sz="1200" kern="1200" dirty="0" smtClean="0">
                <a:solidFill>
                  <a:schemeClr val="tx1"/>
                </a:solidFill>
                <a:effectLst/>
                <a:latin typeface="+mn-lt"/>
                <a:ea typeface="+mn-ea"/>
                <a:cs typeface="+mn-cs"/>
              </a:rPr>
              <a:t>Identify considerations when selecting contraceptive methods</a:t>
            </a:r>
          </a:p>
          <a:p>
            <a:pPr lvl="0"/>
            <a:r>
              <a:rPr lang="en-US" sz="1200" kern="1200" dirty="0" smtClean="0">
                <a:solidFill>
                  <a:schemeClr val="tx1"/>
                </a:solidFill>
                <a:effectLst/>
                <a:latin typeface="+mn-lt"/>
                <a:ea typeface="+mn-ea"/>
                <a:cs typeface="+mn-cs"/>
              </a:rPr>
              <a:t>List commonly used contraceptive methods, including the LARC methods</a:t>
            </a:r>
          </a:p>
          <a:p>
            <a:pPr lvl="0"/>
            <a:r>
              <a:rPr lang="en-US" sz="1200" kern="1200" dirty="0" smtClean="0">
                <a:solidFill>
                  <a:schemeClr val="tx1"/>
                </a:solidFill>
                <a:effectLst/>
                <a:latin typeface="+mn-lt"/>
                <a:ea typeface="+mn-ea"/>
                <a:cs typeface="+mn-cs"/>
              </a:rPr>
              <a:t>Explain how each contraceptive works</a:t>
            </a:r>
          </a:p>
          <a:p>
            <a:pPr lvl="0"/>
            <a:r>
              <a:rPr lang="en-US" sz="1200" kern="1200" dirty="0" smtClean="0">
                <a:solidFill>
                  <a:schemeClr val="tx1"/>
                </a:solidFill>
                <a:effectLst/>
                <a:latin typeface="+mn-lt"/>
                <a:ea typeface="+mn-ea"/>
                <a:cs typeface="+mn-cs"/>
              </a:rPr>
              <a:t>Evaluate contraceptive options</a:t>
            </a:r>
          </a:p>
          <a:p>
            <a:endParaRPr lang="en-US" dirty="0"/>
          </a:p>
        </p:txBody>
      </p:sp>
      <p:sp>
        <p:nvSpPr>
          <p:cNvPr id="4" name="Slide Number Placeholder 3"/>
          <p:cNvSpPr>
            <a:spLocks noGrp="1"/>
          </p:cNvSpPr>
          <p:nvPr>
            <p:ph type="sldNum" sz="quarter" idx="10"/>
          </p:nvPr>
        </p:nvSpPr>
        <p:spPr/>
        <p:txBody>
          <a:bodyPr/>
          <a:lstStyle/>
          <a:p>
            <a:fld id="{7E92EB97-C186-0B44-B323-9E401206697F}" type="slidenum">
              <a:rPr lang="en-US" smtClean="0"/>
              <a:pPr/>
              <a:t>2</a:t>
            </a:fld>
            <a:endParaRPr lang="en-US"/>
          </a:p>
        </p:txBody>
      </p:sp>
    </p:spTree>
    <p:extLst>
      <p:ext uri="{BB962C8B-B14F-4D97-AF65-F5344CB8AC3E}">
        <p14:creationId xmlns:p14="http://schemas.microsoft.com/office/powerpoint/2010/main" val="3497121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Condoms are highly effective if used correctly. This slide lists the steps of correct use. No intimate contact (that includes body fluid touching mucous membrane tissue) should occur before the condom is in place. Care needs to be taken for the condom to be removed away from the partner’s genitals.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E92EB97-C186-0B44-B323-9E401206697F}" type="slidenum">
              <a:rPr lang="en-US" smtClean="0"/>
              <a:pPr/>
              <a:t>21</a:t>
            </a:fld>
            <a:endParaRPr lang="en-US"/>
          </a:p>
        </p:txBody>
      </p:sp>
    </p:spTree>
    <p:extLst>
      <p:ext uri="{BB962C8B-B14F-4D97-AF65-F5344CB8AC3E}">
        <p14:creationId xmlns:p14="http://schemas.microsoft.com/office/powerpoint/2010/main" val="4085791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barrier method is the female condom. It provides the female with some control over the prevention of sexually transmitted infections. It can be purchased over the counter and must be in place before sexual intercourse. It requires cooperation by the partner so that penetration of the vagina is inside the condom. It is somewhat less effective than the male condom, but still effective.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E92EB97-C186-0B44-B323-9E401206697F}" type="slidenum">
              <a:rPr lang="en-US" smtClean="0"/>
              <a:pPr/>
              <a:t>24</a:t>
            </a:fld>
            <a:endParaRPr lang="en-US"/>
          </a:p>
        </p:txBody>
      </p:sp>
    </p:spTree>
    <p:extLst>
      <p:ext uri="{BB962C8B-B14F-4D97-AF65-F5344CB8AC3E}">
        <p14:creationId xmlns:p14="http://schemas.microsoft.com/office/powerpoint/2010/main" val="595231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Please read the slide about emergency contraception. If a couple has engaged in unprotected sex or if the female has been manipulated into or forced to have sex, there is an option that can reduce the chances she will get pregnant. It is called Emergency Contraception. Some people think it is a form of abortion . . . it is NOT. If she is already pregnant, it will not affect the pregnancy. Depending on the brand, it needs to be used within 72  to 120 hours of unprotected sex. The sooner it is used after unprotected sex, the more likely the method is to work.</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E92EB97-C186-0B44-B323-9E401206697F}" type="slidenum">
              <a:rPr lang="en-US" smtClean="0"/>
              <a:pPr/>
              <a:t>25</a:t>
            </a:fld>
            <a:endParaRPr lang="en-US"/>
          </a:p>
        </p:txBody>
      </p:sp>
    </p:spTree>
    <p:extLst>
      <p:ext uri="{BB962C8B-B14F-4D97-AF65-F5344CB8AC3E}">
        <p14:creationId xmlns:p14="http://schemas.microsoft.com/office/powerpoint/2010/main" val="1707357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methods that are less effective, such a spermicides and withdrawal.</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E92EB97-C186-0B44-B323-9E401206697F}" type="slidenum">
              <a:rPr lang="en-US" smtClean="0"/>
              <a:pPr/>
              <a:t>26</a:t>
            </a:fld>
            <a:endParaRPr lang="en-US"/>
          </a:p>
        </p:txBody>
      </p:sp>
    </p:spTree>
    <p:extLst>
      <p:ext uri="{BB962C8B-B14F-4D97-AF65-F5344CB8AC3E}">
        <p14:creationId xmlns:p14="http://schemas.microsoft.com/office/powerpoint/2010/main" val="1474481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59381A-5E7C-884F-A67C-E94BA590DF34}" type="slidenum">
              <a:rPr lang="en-US" sz="1200">
                <a:latin typeface="Calibri" charset="0"/>
              </a:rPr>
              <a:pPr eaLnBrk="1" hangingPunct="1"/>
              <a:t>27</a:t>
            </a:fld>
            <a:endParaRPr lang="en-US" sz="1200">
              <a:latin typeface="Calibri" charset="0"/>
            </a:endParaRPr>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Spermicides are chemicals that kill sperm. They come in several forms (foams, jellies, creams, and suppositories) and can be purchased over the counter. It is recommended they be sued with a barrier method such as a male or female condom. Timing is everything: one must read the directions!</a:t>
            </a:r>
            <a:r>
              <a:rPr lang="en-US" dirty="0" smtClean="0">
                <a:effectLst/>
              </a:rPr>
              <a:t> </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33673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Withdrawal relies on the male “pulling out” before he ejaculates. There are two reasons this method is not particularly effective: one is that there is pre-ejaculatory fluid which can contain sperm and the organisms that can cause an STD; the second has to do with the male’s ability to practice self-control. Withdrawal is thought to be more effective than no method at all.</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E92EB97-C186-0B44-B323-9E401206697F}" type="slidenum">
              <a:rPr lang="en-US" smtClean="0"/>
              <a:pPr/>
              <a:t>28</a:t>
            </a:fld>
            <a:endParaRPr lang="en-US"/>
          </a:p>
        </p:txBody>
      </p:sp>
    </p:spTree>
    <p:extLst>
      <p:ext uri="{BB962C8B-B14F-4D97-AF65-F5344CB8AC3E}">
        <p14:creationId xmlns:p14="http://schemas.microsoft.com/office/powerpoint/2010/main" val="2574231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suggested that the best method is TWO methods: a highly effective hormonal method used by the female and a male condom. The advantages are that both parties take responsibility, and that there is protection from STDs as well as pregnancy.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E92EB97-C186-0B44-B323-9E401206697F}" type="slidenum">
              <a:rPr lang="en-US" smtClean="0"/>
              <a:pPr/>
              <a:t>29</a:t>
            </a:fld>
            <a:endParaRPr lang="en-US"/>
          </a:p>
        </p:txBody>
      </p:sp>
    </p:spTree>
    <p:extLst>
      <p:ext uri="{BB962C8B-B14F-4D97-AF65-F5344CB8AC3E}">
        <p14:creationId xmlns:p14="http://schemas.microsoft.com/office/powerpoint/2010/main" val="2279416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4A7107C-F59C-444D-96C9-7B7EE4086578}" type="slidenum">
              <a:rPr lang="en-US" sz="1200">
                <a:latin typeface="Calibri" charset="0"/>
              </a:rPr>
              <a:pPr eaLnBrk="1" hangingPunct="1"/>
              <a:t>30</a:t>
            </a:fld>
            <a:endParaRPr lang="en-US" sz="1200">
              <a:latin typeface="Calibri" charset="0"/>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On this slide we see ways that boys and men can be part of the process. {Allow time for slide to be read.]</a:t>
            </a:r>
            <a:r>
              <a:rPr lang="en-US" dirty="0" smtClean="0">
                <a:effectLst/>
              </a:rPr>
              <a:t> </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714067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890304-C264-4B4B-88EE-06775BB6EA70}" type="slidenum">
              <a:rPr lang="en-US" sz="1200">
                <a:latin typeface="Calibri" charset="0"/>
              </a:rPr>
              <a:pPr eaLnBrk="1" hangingPunct="1"/>
              <a:t>31</a:t>
            </a:fld>
            <a:endParaRPr lang="en-US" sz="1200">
              <a:latin typeface="Calibri" charset="0"/>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Couples who are planning to be sexually active can demonstrate they are responsible and mature by using effective communication. </a:t>
            </a:r>
            <a:r>
              <a:rPr lang="en-US" sz="1200" kern="1200" smtClean="0">
                <a:solidFill>
                  <a:schemeClr val="tx1"/>
                </a:solidFill>
                <a:effectLst/>
                <a:latin typeface="+mn-lt"/>
                <a:ea typeface="+mn-ea"/>
                <a:cs typeface="+mn-cs"/>
              </a:rPr>
              <a:t>Here are some strategies to follow.</a:t>
            </a:r>
            <a:r>
              <a:rPr lang="en-US" smtClean="0">
                <a:effectLst/>
              </a:rPr>
              <a:t> </a:t>
            </a: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345310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DE515E-09D0-4A44-B716-C87C0F029F0B}" type="slidenum">
              <a:rPr lang="en-US" sz="1200">
                <a:latin typeface="Calibri" charset="0"/>
              </a:rPr>
              <a:pPr eaLnBrk="1" hangingPunct="1"/>
              <a:t>3</a:t>
            </a:fld>
            <a:endParaRPr lang="en-US" sz="1200">
              <a:latin typeface="Calibri"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In the sixth grade, you should have learned about conception, the joining of the egg with a sperm to create a new life. CONTRA-</a:t>
            </a:r>
            <a:r>
              <a:rPr lang="en-US" sz="1200" kern="1200" dirty="0" err="1" smtClean="0">
                <a:solidFill>
                  <a:schemeClr val="tx1"/>
                </a:solidFill>
                <a:effectLst/>
                <a:latin typeface="+mn-lt"/>
                <a:ea typeface="+mn-ea"/>
                <a:cs typeface="+mn-cs"/>
              </a:rPr>
              <a:t>ception</a:t>
            </a:r>
            <a:r>
              <a:rPr lang="en-US" sz="1200" kern="1200" dirty="0" smtClean="0">
                <a:solidFill>
                  <a:schemeClr val="tx1"/>
                </a:solidFill>
                <a:effectLst/>
                <a:latin typeface="+mn-lt"/>
                <a:ea typeface="+mn-ea"/>
                <a:cs typeface="+mn-cs"/>
              </a:rPr>
              <a:t> is a method of preventing a pregnancy from occurring from the act of sexual intercourse. It may be a chemical, a device, or an action taken. Keep in mind that methods of contraception (with the exception of condoms) do </a:t>
            </a:r>
            <a:r>
              <a:rPr lang="en-US" sz="1200"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also prevent the risk of sexually transmitted diseases.</a:t>
            </a:r>
            <a:r>
              <a:rPr lang="en-US" dirty="0" smtClean="0">
                <a:effectLst/>
              </a:rPr>
              <a:t> </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776777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Deciding on a method of birth control depends on many factors. Reflecting on this list is helpful.</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E92EB97-C186-0B44-B323-9E401206697F}" type="slidenum">
              <a:rPr lang="en-US" smtClean="0"/>
              <a:pPr/>
              <a:t>4</a:t>
            </a:fld>
            <a:endParaRPr lang="en-US"/>
          </a:p>
        </p:txBody>
      </p:sp>
    </p:spTree>
    <p:extLst>
      <p:ext uri="{BB962C8B-B14F-4D97-AF65-F5344CB8AC3E}">
        <p14:creationId xmlns:p14="http://schemas.microsoft.com/office/powerpoint/2010/main" val="294769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890BF4-A55B-4C4E-90DF-D334CC80CE56}" type="slidenum">
              <a:rPr lang="en-US" sz="1200">
                <a:latin typeface="Calibri" charset="0"/>
              </a:rPr>
              <a:pPr eaLnBrk="1" hangingPunct="1"/>
              <a:t>5</a:t>
            </a:fld>
            <a:endParaRPr lang="en-US" sz="1200">
              <a:latin typeface="Calibri" charset="0"/>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A health care provider can help with these considerations.</a:t>
            </a:r>
            <a:r>
              <a:rPr lang="en-US" dirty="0" smtClean="0">
                <a:effectLst/>
              </a:rPr>
              <a:t> </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424392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BC66D9-678F-0F44-93D8-2F5FA3D51CD8}" type="slidenum">
              <a:rPr lang="en-US" sz="1200">
                <a:latin typeface="Calibri" charset="0"/>
              </a:rPr>
              <a:pPr eaLnBrk="1" hangingPunct="1"/>
              <a:t>6</a:t>
            </a:fld>
            <a:endParaRPr lang="en-US" sz="1200">
              <a:latin typeface="Calibri" charset="0"/>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Birth control can be categorized into these types.</a:t>
            </a:r>
            <a:r>
              <a:rPr lang="en-US" dirty="0" smtClean="0">
                <a:effectLst/>
              </a:rPr>
              <a:t> </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908163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Abstinence is defined as </a:t>
            </a:r>
            <a:r>
              <a:rPr lang="en-US" sz="1200" i="1" kern="1200" dirty="0" smtClean="0">
                <a:solidFill>
                  <a:schemeClr val="tx1"/>
                </a:solidFill>
                <a:effectLst/>
                <a:latin typeface="+mn-lt"/>
                <a:ea typeface="+mn-ea"/>
                <a:cs typeface="+mn-cs"/>
              </a:rPr>
              <a:t>voluntarily refraining from intimate sexual behavior that could lead to unintended pregnancy and disease</a:t>
            </a:r>
            <a:r>
              <a:rPr lang="en-US" sz="1200" kern="1200" dirty="0" smtClean="0">
                <a:solidFill>
                  <a:schemeClr val="tx1"/>
                </a:solidFill>
                <a:effectLst/>
                <a:latin typeface="+mn-lt"/>
                <a:ea typeface="+mn-ea"/>
                <a:cs typeface="+mn-cs"/>
              </a:rPr>
              <a:t>. It is not the same as virginity. A person who is sexually active </a:t>
            </a:r>
            <a:r>
              <a:rPr lang="en-US" sz="1200" u="sng" kern="1200" dirty="0" smtClean="0">
                <a:solidFill>
                  <a:schemeClr val="tx1"/>
                </a:solidFill>
                <a:effectLst/>
                <a:latin typeface="+mn-lt"/>
                <a:ea typeface="+mn-ea"/>
                <a:cs typeface="+mn-cs"/>
              </a:rPr>
              <a:t>can</a:t>
            </a:r>
            <a:r>
              <a:rPr lang="en-US" sz="1200" kern="1200" dirty="0" smtClean="0">
                <a:solidFill>
                  <a:schemeClr val="tx1"/>
                </a:solidFill>
                <a:effectLst/>
                <a:latin typeface="+mn-lt"/>
                <a:ea typeface="+mn-ea"/>
                <a:cs typeface="+mn-cs"/>
              </a:rPr>
              <a:t> decide to become abstinent again. Abstinence is a positive choice for young people.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Please notice the word, </a:t>
            </a:r>
            <a:r>
              <a:rPr lang="en-US" sz="1200" u="sng" kern="1200" dirty="0" smtClean="0">
                <a:solidFill>
                  <a:schemeClr val="tx1"/>
                </a:solidFill>
                <a:effectLst/>
                <a:latin typeface="+mn-lt"/>
                <a:ea typeface="+mn-ea"/>
                <a:cs typeface="+mn-cs"/>
              </a:rPr>
              <a:t>voluntarily</a:t>
            </a:r>
            <a:r>
              <a:rPr lang="en-US" sz="1200" kern="1200" dirty="0" smtClean="0">
                <a:solidFill>
                  <a:schemeClr val="tx1"/>
                </a:solidFill>
                <a:effectLst/>
                <a:latin typeface="+mn-lt"/>
                <a:ea typeface="+mn-ea"/>
                <a:cs typeface="+mn-cs"/>
              </a:rPr>
              <a:t>. We need to acknowledge that some young people did not have a choice about abstinence. They may have been forced or manipulated to have sex when they did not wish to. They should seek assistance from a trusted adult to get the care they need, physically, emotionally, and legally.</a:t>
            </a:r>
          </a:p>
          <a:p>
            <a:endParaRPr lang="en-US" dirty="0"/>
          </a:p>
        </p:txBody>
      </p:sp>
      <p:sp>
        <p:nvSpPr>
          <p:cNvPr id="4" name="Slide Number Placeholder 3"/>
          <p:cNvSpPr>
            <a:spLocks noGrp="1"/>
          </p:cNvSpPr>
          <p:nvPr>
            <p:ph type="sldNum" sz="quarter" idx="10"/>
          </p:nvPr>
        </p:nvSpPr>
        <p:spPr/>
        <p:txBody>
          <a:bodyPr/>
          <a:lstStyle/>
          <a:p>
            <a:fld id="{7E92EB97-C186-0B44-B323-9E401206697F}" type="slidenum">
              <a:rPr lang="en-US" smtClean="0"/>
              <a:pPr/>
              <a:t>7</a:t>
            </a:fld>
            <a:endParaRPr lang="en-US"/>
          </a:p>
        </p:txBody>
      </p:sp>
    </p:spTree>
    <p:extLst>
      <p:ext uri="{BB962C8B-B14F-4D97-AF65-F5344CB8AC3E}">
        <p14:creationId xmlns:p14="http://schemas.microsoft.com/office/powerpoint/2010/main" val="3721095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C5F99C-4E6D-8F48-8F35-E0BFC62C37CC}" type="slidenum">
              <a:rPr lang="en-US" sz="1200">
                <a:latin typeface="Calibri" charset="0"/>
              </a:rPr>
              <a:pPr eaLnBrk="1" hangingPunct="1"/>
              <a:t>8</a:t>
            </a:fld>
            <a:endParaRPr lang="en-US" sz="1200">
              <a:latin typeface="Calibri" charset="0"/>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effectLst/>
                <a:latin typeface="+mn-lt"/>
                <a:ea typeface="+mn-ea"/>
                <a:cs typeface="+mn-cs"/>
              </a:rPr>
              <a:t>In this slide, we see some of the advantages of choosing to be abstinent. Yet abstinence is similar to methods of birth control in that it must be practices consistently and correctly. A teen cannot expect to avoid the risks associated with sexual behavior if they are only abstinent some of the time.</a:t>
            </a:r>
            <a:r>
              <a:rPr lang="en-US" dirty="0" smtClean="0">
                <a:effectLst/>
              </a:rPr>
              <a:t> </a:t>
            </a: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664546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Barrier methods include the male and female condom. Please read this information. Condoms are easily accessible and afford the extra benefit of protection against sexually transmitted disease and infections. Condoms are highly effective against the transmission of HIV and other STDs as well as preventing pregnancy.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7E92EB97-C186-0B44-B323-9E401206697F}" type="slidenum">
              <a:rPr lang="en-US" smtClean="0"/>
              <a:pPr/>
              <a:t>9</a:t>
            </a:fld>
            <a:endParaRPr lang="en-US"/>
          </a:p>
        </p:txBody>
      </p:sp>
    </p:spTree>
    <p:extLst>
      <p:ext uri="{BB962C8B-B14F-4D97-AF65-F5344CB8AC3E}">
        <p14:creationId xmlns:p14="http://schemas.microsoft.com/office/powerpoint/2010/main" val="3426717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5E0A72-3BEA-5B46-8907-2C90EE9AFCC2}"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0DA8A-7FDF-4840-9A2E-82EACA3B2B7A}" type="slidenum">
              <a:rPr lang="en-US" smtClean="0"/>
              <a:pPr/>
              <a:t>‹#›</a:t>
            </a:fld>
            <a:endParaRPr lang="en-US"/>
          </a:p>
        </p:txBody>
      </p:sp>
    </p:spTree>
    <p:extLst>
      <p:ext uri="{BB962C8B-B14F-4D97-AF65-F5344CB8AC3E}">
        <p14:creationId xmlns:p14="http://schemas.microsoft.com/office/powerpoint/2010/main" val="1737756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5E0A72-3BEA-5B46-8907-2C90EE9AFCC2}"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0DA8A-7FDF-4840-9A2E-82EACA3B2B7A}" type="slidenum">
              <a:rPr lang="en-US" smtClean="0"/>
              <a:pPr/>
              <a:t>‹#›</a:t>
            </a:fld>
            <a:endParaRPr lang="en-US"/>
          </a:p>
        </p:txBody>
      </p:sp>
    </p:spTree>
    <p:extLst>
      <p:ext uri="{BB962C8B-B14F-4D97-AF65-F5344CB8AC3E}">
        <p14:creationId xmlns:p14="http://schemas.microsoft.com/office/powerpoint/2010/main" val="175543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5E0A72-3BEA-5B46-8907-2C90EE9AFCC2}"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0DA8A-7FDF-4840-9A2E-82EACA3B2B7A}" type="slidenum">
              <a:rPr lang="en-US" smtClean="0"/>
              <a:pPr/>
              <a:t>‹#›</a:t>
            </a:fld>
            <a:endParaRPr lang="en-US"/>
          </a:p>
        </p:txBody>
      </p:sp>
    </p:spTree>
    <p:extLst>
      <p:ext uri="{BB962C8B-B14F-4D97-AF65-F5344CB8AC3E}">
        <p14:creationId xmlns:p14="http://schemas.microsoft.com/office/powerpoint/2010/main" val="309883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760913" y="2362200"/>
            <a:ext cx="3770312" cy="3724275"/>
          </a:xfrm>
        </p:spPr>
        <p:txBody>
          <a:bodyPr>
            <a:normAutofit/>
          </a:bodyPr>
          <a:lstStyle/>
          <a:p>
            <a:pPr lvl="0"/>
            <a:endParaRPr lang="en-US" noProof="0"/>
          </a:p>
        </p:txBody>
      </p:sp>
      <p:sp>
        <p:nvSpPr>
          <p:cNvPr id="5" name="Date Placeholder 4"/>
          <p:cNvSpPr>
            <a:spLocks noGrp="1"/>
          </p:cNvSpPr>
          <p:nvPr>
            <p:ph type="dt" sz="half" idx="10"/>
          </p:nvPr>
        </p:nvSpPr>
        <p:spPr>
          <a:xfrm>
            <a:off x="2438400" y="6248400"/>
            <a:ext cx="2130425" cy="474663"/>
          </a:xfr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pPr>
              <a:defRPr/>
            </a:pPr>
            <a:fld id="{35210A1E-E39C-7347-9410-8A8DF664899A}" type="slidenum">
              <a:rPr lang="en-US"/>
              <a:pPr>
                <a:defRPr/>
              </a:pPr>
              <a:t>‹#›</a:t>
            </a:fld>
            <a:endParaRPr lang="en-US"/>
          </a:p>
        </p:txBody>
      </p:sp>
    </p:spTree>
    <p:extLst>
      <p:ext uri="{BB962C8B-B14F-4D97-AF65-F5344CB8AC3E}">
        <p14:creationId xmlns:p14="http://schemas.microsoft.com/office/powerpoint/2010/main" val="354539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7F34F99-441D-4196-8A1A-8279C9B53C6E}" type="datetimeFigureOut">
              <a:rPr lang="en-US" smtClean="0">
                <a:solidFill>
                  <a:srgbClr val="EEECE1">
                    <a:shade val="90000"/>
                  </a:srgbClr>
                </a:solidFill>
              </a:rPr>
              <a:pPr/>
              <a:t>4/7/2016</a:t>
            </a:fld>
            <a:endParaRPr lang="en-US">
              <a:solidFill>
                <a:srgbClr val="EEECE1">
                  <a:shade val="90000"/>
                </a:srgbClr>
              </a:solidFill>
            </a:endParaRPr>
          </a:p>
        </p:txBody>
      </p:sp>
      <p:sp>
        <p:nvSpPr>
          <p:cNvPr id="19" name="Footer Placeholder 18"/>
          <p:cNvSpPr>
            <a:spLocks noGrp="1"/>
          </p:cNvSpPr>
          <p:nvPr>
            <p:ph type="ftr" sz="quarter" idx="11"/>
          </p:nvPr>
        </p:nvSpPr>
        <p:spPr/>
        <p:txBody>
          <a:bodyPr/>
          <a:lstStyle/>
          <a:p>
            <a:endParaRPr lang="en-US">
              <a:solidFill>
                <a:srgbClr val="EEECE1">
                  <a:shade val="90000"/>
                </a:srgbClr>
              </a:solidFill>
            </a:endParaRPr>
          </a:p>
        </p:txBody>
      </p:sp>
      <p:sp>
        <p:nvSpPr>
          <p:cNvPr id="27" name="Slide Number Placeholder 26"/>
          <p:cNvSpPr>
            <a:spLocks noGrp="1"/>
          </p:cNvSpPr>
          <p:nvPr>
            <p:ph type="sldNum" sz="quarter" idx="12"/>
          </p:nvPr>
        </p:nvSpPr>
        <p:spPr/>
        <p:txBody>
          <a:bodyPr/>
          <a:lstStyle/>
          <a:p>
            <a:fld id="{4E607859-076E-45FC-9809-8F96E76FC7FA}"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p14="http://schemas.microsoft.com/office/powerpoint/2010/main" val="16078845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F34F99-441D-4196-8A1A-8279C9B53C6E}" type="datetimeFigureOut">
              <a:rPr lang="en-US" smtClean="0">
                <a:solidFill>
                  <a:srgbClr val="1F497D">
                    <a:shade val="90000"/>
                  </a:srgbClr>
                </a:solidFill>
              </a:rPr>
              <a:pPr/>
              <a:t>4/7/2016</a:t>
            </a:fld>
            <a:endParaRPr lang="en-US">
              <a:solidFill>
                <a:srgbClr val="1F497D">
                  <a:shade val="90000"/>
                </a:srgbClr>
              </a:solidFill>
            </a:endParaRPr>
          </a:p>
        </p:txBody>
      </p:sp>
      <p:sp>
        <p:nvSpPr>
          <p:cNvPr id="5" name="Footer Placeholder 4"/>
          <p:cNvSpPr>
            <a:spLocks noGrp="1"/>
          </p:cNvSpPr>
          <p:nvPr>
            <p:ph type="ftr" sz="quarter" idx="11"/>
          </p:nvPr>
        </p:nvSpPr>
        <p:spPr/>
        <p:txBody>
          <a:bodyPr/>
          <a:lstStyle/>
          <a:p>
            <a:endParaRPr lang="en-US">
              <a:solidFill>
                <a:srgbClr val="1F497D">
                  <a:shade val="90000"/>
                </a:srgbClr>
              </a:solidFill>
            </a:endParaRPr>
          </a:p>
        </p:txBody>
      </p:sp>
      <p:sp>
        <p:nvSpPr>
          <p:cNvPr id="6" name="Slide Number Placeholder 5"/>
          <p:cNvSpPr>
            <a:spLocks noGrp="1"/>
          </p:cNvSpPr>
          <p:nvPr>
            <p:ph type="sldNum" sz="quarter" idx="12"/>
          </p:nvPr>
        </p:nvSpPr>
        <p:spPr/>
        <p:txBody>
          <a:bodyPr/>
          <a:lstStyle/>
          <a:p>
            <a:fld id="{4E607859-076E-45FC-9809-8F96E76FC7FA}" type="slidenum">
              <a:rPr lang="en-US" smtClean="0">
                <a:solidFill>
                  <a:srgbClr val="1F497D">
                    <a:shade val="90000"/>
                  </a:srgbClr>
                </a:solidFill>
              </a:rPr>
              <a:pPr/>
              <a:t>‹#›</a:t>
            </a:fld>
            <a:endParaRPr lang="en-US">
              <a:solidFill>
                <a:srgbClr val="1F497D">
                  <a:shade val="90000"/>
                </a:srgbClr>
              </a:solidFill>
            </a:endParaRPr>
          </a:p>
        </p:txBody>
      </p:sp>
    </p:spTree>
    <p:extLst>
      <p:ext uri="{BB962C8B-B14F-4D97-AF65-F5344CB8AC3E}">
        <p14:creationId xmlns:p14="http://schemas.microsoft.com/office/powerpoint/2010/main" val="1913655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7F34F99-441D-4196-8A1A-8279C9B53C6E}" type="datetimeFigureOut">
              <a:rPr lang="en-US" smtClean="0">
                <a:solidFill>
                  <a:srgbClr val="EEECE1">
                    <a:shade val="90000"/>
                  </a:srgbClr>
                </a:solidFill>
              </a:rPr>
              <a:pPr/>
              <a:t>4/7/2016</a:t>
            </a:fld>
            <a:endParaRPr lang="en-US">
              <a:solidFill>
                <a:srgbClr val="EEECE1">
                  <a:shade val="90000"/>
                </a:srgbClr>
              </a:solidFill>
            </a:endParaRPr>
          </a:p>
        </p:txBody>
      </p:sp>
      <p:sp>
        <p:nvSpPr>
          <p:cNvPr id="5" name="Footer Placeholder 4"/>
          <p:cNvSpPr>
            <a:spLocks noGrp="1"/>
          </p:cNvSpPr>
          <p:nvPr>
            <p:ph type="ftr" sz="quarter" idx="11"/>
          </p:nvPr>
        </p:nvSpPr>
        <p:spPr/>
        <p:txBody>
          <a:bodyPr/>
          <a:lstStyle/>
          <a:p>
            <a:endParaRPr lang="en-US">
              <a:solidFill>
                <a:srgbClr val="EEECE1">
                  <a:shade val="90000"/>
                </a:srgbClr>
              </a:solidFill>
            </a:endParaRPr>
          </a:p>
        </p:txBody>
      </p:sp>
      <p:sp>
        <p:nvSpPr>
          <p:cNvPr id="6" name="Slide Number Placeholder 5"/>
          <p:cNvSpPr>
            <a:spLocks noGrp="1"/>
          </p:cNvSpPr>
          <p:nvPr>
            <p:ph type="sldNum" sz="quarter" idx="12"/>
          </p:nvPr>
        </p:nvSpPr>
        <p:spPr/>
        <p:txBody>
          <a:bodyPr/>
          <a:lstStyle/>
          <a:p>
            <a:fld id="{4E607859-076E-45FC-9809-8F96E76FC7FA}" type="slidenum">
              <a:rPr lang="en-US" smtClean="0">
                <a:solidFill>
                  <a:srgbClr val="EEECE1">
                    <a:shade val="90000"/>
                  </a:srgbClr>
                </a:solidFill>
              </a:rPr>
              <a:pPr/>
              <a:t>‹#›</a:t>
            </a:fld>
            <a:endParaRPr lang="en-US">
              <a:solidFill>
                <a:srgbClr val="EEECE1">
                  <a:shade val="90000"/>
                </a:srgbClr>
              </a:solidFill>
            </a:endParaRPr>
          </a:p>
        </p:txBody>
      </p:sp>
    </p:spTree>
    <p:extLst>
      <p:ext uri="{BB962C8B-B14F-4D97-AF65-F5344CB8AC3E}">
        <p14:creationId xmlns:p14="http://schemas.microsoft.com/office/powerpoint/2010/main" val="202866345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F34F99-441D-4196-8A1A-8279C9B53C6E}" type="datetimeFigureOut">
              <a:rPr lang="en-US" smtClean="0">
                <a:solidFill>
                  <a:srgbClr val="1F497D">
                    <a:shade val="90000"/>
                  </a:srgbClr>
                </a:solidFill>
              </a:rPr>
              <a:pPr/>
              <a:t>4/7/2016</a:t>
            </a:fld>
            <a:endParaRPr lang="en-US">
              <a:solidFill>
                <a:srgbClr val="1F497D">
                  <a:shade val="90000"/>
                </a:srgbClr>
              </a:solidFill>
            </a:endParaRPr>
          </a:p>
        </p:txBody>
      </p:sp>
      <p:sp>
        <p:nvSpPr>
          <p:cNvPr id="6" name="Footer Placeholder 5"/>
          <p:cNvSpPr>
            <a:spLocks noGrp="1"/>
          </p:cNvSpPr>
          <p:nvPr>
            <p:ph type="ftr" sz="quarter" idx="11"/>
          </p:nvPr>
        </p:nvSpPr>
        <p:spPr/>
        <p:txBody>
          <a:bodyPr/>
          <a:lstStyle/>
          <a:p>
            <a:endParaRPr lang="en-US">
              <a:solidFill>
                <a:srgbClr val="1F497D">
                  <a:shade val="90000"/>
                </a:srgbClr>
              </a:solidFill>
            </a:endParaRPr>
          </a:p>
        </p:txBody>
      </p:sp>
      <p:sp>
        <p:nvSpPr>
          <p:cNvPr id="7" name="Slide Number Placeholder 6"/>
          <p:cNvSpPr>
            <a:spLocks noGrp="1"/>
          </p:cNvSpPr>
          <p:nvPr>
            <p:ph type="sldNum" sz="quarter" idx="12"/>
          </p:nvPr>
        </p:nvSpPr>
        <p:spPr/>
        <p:txBody>
          <a:bodyPr/>
          <a:lstStyle/>
          <a:p>
            <a:fld id="{4E607859-076E-45FC-9809-8F96E76FC7FA}" type="slidenum">
              <a:rPr lang="en-US" smtClean="0">
                <a:solidFill>
                  <a:srgbClr val="1F497D">
                    <a:shade val="90000"/>
                  </a:srgbClr>
                </a:solidFill>
              </a:rPr>
              <a:pPr/>
              <a:t>‹#›</a:t>
            </a:fld>
            <a:endParaRPr lang="en-US">
              <a:solidFill>
                <a:srgbClr val="1F497D">
                  <a:shade val="90000"/>
                </a:srgbClr>
              </a:solidFill>
            </a:endParaRPr>
          </a:p>
        </p:txBody>
      </p:sp>
    </p:spTree>
    <p:extLst>
      <p:ext uri="{BB962C8B-B14F-4D97-AF65-F5344CB8AC3E}">
        <p14:creationId xmlns:p14="http://schemas.microsoft.com/office/powerpoint/2010/main" val="692341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7F34F99-441D-4196-8A1A-8279C9B53C6E}" type="datetimeFigureOut">
              <a:rPr lang="en-US" smtClean="0">
                <a:solidFill>
                  <a:srgbClr val="1F497D">
                    <a:shade val="90000"/>
                  </a:srgbClr>
                </a:solidFill>
              </a:rPr>
              <a:pPr/>
              <a:t>4/7/2016</a:t>
            </a:fld>
            <a:endParaRPr lang="en-US">
              <a:solidFill>
                <a:srgbClr val="1F497D">
                  <a:shade val="90000"/>
                </a:srgbClr>
              </a:solidFill>
            </a:endParaRPr>
          </a:p>
        </p:txBody>
      </p:sp>
      <p:sp>
        <p:nvSpPr>
          <p:cNvPr id="8" name="Footer Placeholder 7"/>
          <p:cNvSpPr>
            <a:spLocks noGrp="1"/>
          </p:cNvSpPr>
          <p:nvPr>
            <p:ph type="ftr" sz="quarter" idx="11"/>
          </p:nvPr>
        </p:nvSpPr>
        <p:spPr/>
        <p:txBody>
          <a:bodyPr/>
          <a:lstStyle/>
          <a:p>
            <a:endParaRPr lang="en-US">
              <a:solidFill>
                <a:srgbClr val="1F497D">
                  <a:shade val="90000"/>
                </a:srgbClr>
              </a:solidFill>
            </a:endParaRPr>
          </a:p>
        </p:txBody>
      </p:sp>
      <p:sp>
        <p:nvSpPr>
          <p:cNvPr id="9" name="Slide Number Placeholder 8"/>
          <p:cNvSpPr>
            <a:spLocks noGrp="1"/>
          </p:cNvSpPr>
          <p:nvPr>
            <p:ph type="sldNum" sz="quarter" idx="12"/>
          </p:nvPr>
        </p:nvSpPr>
        <p:spPr/>
        <p:txBody>
          <a:bodyPr/>
          <a:lstStyle/>
          <a:p>
            <a:fld id="{4E607859-076E-45FC-9809-8F96E76FC7FA}" type="slidenum">
              <a:rPr lang="en-US" smtClean="0">
                <a:solidFill>
                  <a:srgbClr val="1F497D">
                    <a:shade val="90000"/>
                  </a:srgbClr>
                </a:solidFill>
              </a:rPr>
              <a:pPr/>
              <a:t>‹#›</a:t>
            </a:fld>
            <a:endParaRPr lang="en-US">
              <a:solidFill>
                <a:srgbClr val="1F497D">
                  <a:shade val="90000"/>
                </a:srgbClr>
              </a:solidFill>
            </a:endParaRPr>
          </a:p>
        </p:txBody>
      </p:sp>
    </p:spTree>
    <p:extLst>
      <p:ext uri="{BB962C8B-B14F-4D97-AF65-F5344CB8AC3E}">
        <p14:creationId xmlns:p14="http://schemas.microsoft.com/office/powerpoint/2010/main" val="2211112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7F34F99-441D-4196-8A1A-8279C9B53C6E}" type="datetimeFigureOut">
              <a:rPr lang="en-US" smtClean="0">
                <a:solidFill>
                  <a:srgbClr val="1F497D">
                    <a:shade val="90000"/>
                  </a:srgbClr>
                </a:solidFill>
              </a:rPr>
              <a:pPr/>
              <a:t>4/7/2016</a:t>
            </a:fld>
            <a:endParaRPr lang="en-US">
              <a:solidFill>
                <a:srgbClr val="1F497D">
                  <a:shade val="90000"/>
                </a:srgbClr>
              </a:solidFill>
            </a:endParaRPr>
          </a:p>
        </p:txBody>
      </p:sp>
      <p:sp>
        <p:nvSpPr>
          <p:cNvPr id="4" name="Footer Placeholder 3"/>
          <p:cNvSpPr>
            <a:spLocks noGrp="1"/>
          </p:cNvSpPr>
          <p:nvPr>
            <p:ph type="ftr" sz="quarter" idx="11"/>
          </p:nvPr>
        </p:nvSpPr>
        <p:spPr/>
        <p:txBody>
          <a:bodyPr/>
          <a:lstStyle/>
          <a:p>
            <a:endParaRPr lang="en-US">
              <a:solidFill>
                <a:srgbClr val="1F497D">
                  <a:shade val="90000"/>
                </a:srgbClr>
              </a:solidFill>
            </a:endParaRPr>
          </a:p>
        </p:txBody>
      </p:sp>
      <p:sp>
        <p:nvSpPr>
          <p:cNvPr id="5" name="Slide Number Placeholder 4"/>
          <p:cNvSpPr>
            <a:spLocks noGrp="1"/>
          </p:cNvSpPr>
          <p:nvPr>
            <p:ph type="sldNum" sz="quarter" idx="12"/>
          </p:nvPr>
        </p:nvSpPr>
        <p:spPr/>
        <p:txBody>
          <a:bodyPr/>
          <a:lstStyle/>
          <a:p>
            <a:fld id="{4E607859-076E-45FC-9809-8F96E76FC7FA}" type="slidenum">
              <a:rPr lang="en-US" smtClean="0">
                <a:solidFill>
                  <a:srgbClr val="1F497D">
                    <a:shade val="90000"/>
                  </a:srgbClr>
                </a:solidFill>
              </a:rPr>
              <a:pPr/>
              <a:t>‹#›</a:t>
            </a:fld>
            <a:endParaRPr lang="en-US">
              <a:solidFill>
                <a:srgbClr val="1F497D">
                  <a:shade val="90000"/>
                </a:srgbClr>
              </a:solidFill>
            </a:endParaRPr>
          </a:p>
        </p:txBody>
      </p:sp>
    </p:spTree>
    <p:extLst>
      <p:ext uri="{BB962C8B-B14F-4D97-AF65-F5344CB8AC3E}">
        <p14:creationId xmlns:p14="http://schemas.microsoft.com/office/powerpoint/2010/main" val="404398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34F99-441D-4196-8A1A-8279C9B53C6E}" type="datetimeFigureOut">
              <a:rPr lang="en-US" smtClean="0">
                <a:solidFill>
                  <a:srgbClr val="1F497D">
                    <a:shade val="90000"/>
                  </a:srgbClr>
                </a:solidFill>
              </a:rPr>
              <a:pPr/>
              <a:t>4/7/2016</a:t>
            </a:fld>
            <a:endParaRPr lang="en-US">
              <a:solidFill>
                <a:srgbClr val="1F497D">
                  <a:shade val="90000"/>
                </a:srgbClr>
              </a:solidFill>
            </a:endParaRPr>
          </a:p>
        </p:txBody>
      </p:sp>
      <p:sp>
        <p:nvSpPr>
          <p:cNvPr id="3" name="Footer Placeholder 2"/>
          <p:cNvSpPr>
            <a:spLocks noGrp="1"/>
          </p:cNvSpPr>
          <p:nvPr>
            <p:ph type="ftr" sz="quarter" idx="11"/>
          </p:nvPr>
        </p:nvSpPr>
        <p:spPr/>
        <p:txBody>
          <a:bodyPr/>
          <a:lstStyle/>
          <a:p>
            <a:endParaRPr lang="en-US">
              <a:solidFill>
                <a:srgbClr val="1F497D">
                  <a:shade val="90000"/>
                </a:srgbClr>
              </a:solidFill>
            </a:endParaRPr>
          </a:p>
        </p:txBody>
      </p:sp>
      <p:sp>
        <p:nvSpPr>
          <p:cNvPr id="4" name="Slide Number Placeholder 3"/>
          <p:cNvSpPr>
            <a:spLocks noGrp="1"/>
          </p:cNvSpPr>
          <p:nvPr>
            <p:ph type="sldNum" sz="quarter" idx="12"/>
          </p:nvPr>
        </p:nvSpPr>
        <p:spPr/>
        <p:txBody>
          <a:bodyPr/>
          <a:lstStyle/>
          <a:p>
            <a:fld id="{4E607859-076E-45FC-9809-8F96E76FC7FA}" type="slidenum">
              <a:rPr lang="en-US" smtClean="0">
                <a:solidFill>
                  <a:srgbClr val="1F497D">
                    <a:shade val="90000"/>
                  </a:srgbClr>
                </a:solidFill>
              </a:rPr>
              <a:pPr/>
              <a:t>‹#›</a:t>
            </a:fld>
            <a:endParaRPr lang="en-US">
              <a:solidFill>
                <a:srgbClr val="1F497D">
                  <a:shade val="90000"/>
                </a:srgbClr>
              </a:solidFill>
            </a:endParaRPr>
          </a:p>
        </p:txBody>
      </p:sp>
    </p:spTree>
    <p:extLst>
      <p:ext uri="{BB962C8B-B14F-4D97-AF65-F5344CB8AC3E}">
        <p14:creationId xmlns:p14="http://schemas.microsoft.com/office/powerpoint/2010/main" val="129854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5E0A72-3BEA-5B46-8907-2C90EE9AFCC2}"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0DA8A-7FDF-4840-9A2E-82EACA3B2B7A}" type="slidenum">
              <a:rPr lang="en-US" smtClean="0"/>
              <a:pPr/>
              <a:t>‹#›</a:t>
            </a:fld>
            <a:endParaRPr lang="en-US"/>
          </a:p>
        </p:txBody>
      </p:sp>
    </p:spTree>
    <p:extLst>
      <p:ext uri="{BB962C8B-B14F-4D97-AF65-F5344CB8AC3E}">
        <p14:creationId xmlns:p14="http://schemas.microsoft.com/office/powerpoint/2010/main" val="215831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F34F99-441D-4196-8A1A-8279C9B53C6E}" type="datetimeFigureOut">
              <a:rPr lang="en-US" smtClean="0">
                <a:solidFill>
                  <a:srgbClr val="1F497D">
                    <a:shade val="90000"/>
                  </a:srgbClr>
                </a:solidFill>
              </a:rPr>
              <a:pPr/>
              <a:t>4/7/2016</a:t>
            </a:fld>
            <a:endParaRPr lang="en-US">
              <a:solidFill>
                <a:srgbClr val="1F497D">
                  <a:shade val="90000"/>
                </a:srgbClr>
              </a:solidFill>
            </a:endParaRPr>
          </a:p>
        </p:txBody>
      </p:sp>
      <p:sp>
        <p:nvSpPr>
          <p:cNvPr id="6" name="Footer Placeholder 5"/>
          <p:cNvSpPr>
            <a:spLocks noGrp="1"/>
          </p:cNvSpPr>
          <p:nvPr>
            <p:ph type="ftr" sz="quarter" idx="11"/>
          </p:nvPr>
        </p:nvSpPr>
        <p:spPr/>
        <p:txBody>
          <a:bodyPr/>
          <a:lstStyle/>
          <a:p>
            <a:endParaRPr lang="en-US">
              <a:solidFill>
                <a:srgbClr val="1F497D">
                  <a:shade val="90000"/>
                </a:srgbClr>
              </a:solidFill>
            </a:endParaRPr>
          </a:p>
        </p:txBody>
      </p:sp>
      <p:sp>
        <p:nvSpPr>
          <p:cNvPr id="7" name="Slide Number Placeholder 6"/>
          <p:cNvSpPr>
            <a:spLocks noGrp="1"/>
          </p:cNvSpPr>
          <p:nvPr>
            <p:ph type="sldNum" sz="quarter" idx="12"/>
          </p:nvPr>
        </p:nvSpPr>
        <p:spPr/>
        <p:txBody>
          <a:bodyPr/>
          <a:lstStyle/>
          <a:p>
            <a:fld id="{4E607859-076E-45FC-9809-8F96E76FC7FA}" type="slidenum">
              <a:rPr lang="en-US" smtClean="0">
                <a:solidFill>
                  <a:srgbClr val="1F497D">
                    <a:shade val="90000"/>
                  </a:srgbClr>
                </a:solidFill>
              </a:rPr>
              <a:pPr/>
              <a:t>‹#›</a:t>
            </a:fld>
            <a:endParaRPr lang="en-US">
              <a:solidFill>
                <a:srgbClr val="1F497D">
                  <a:shade val="90000"/>
                </a:srgbClr>
              </a:solidFill>
            </a:endParaRPr>
          </a:p>
        </p:txBody>
      </p:sp>
    </p:spTree>
    <p:extLst>
      <p:ext uri="{BB962C8B-B14F-4D97-AF65-F5344CB8AC3E}">
        <p14:creationId xmlns:p14="http://schemas.microsoft.com/office/powerpoint/2010/main" val="1252838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7F34F99-441D-4196-8A1A-8279C9B53C6E}" type="datetimeFigureOut">
              <a:rPr lang="en-US" smtClean="0">
                <a:solidFill>
                  <a:srgbClr val="1F497D">
                    <a:shade val="90000"/>
                  </a:srgbClr>
                </a:solidFill>
              </a:rPr>
              <a:pPr/>
              <a:t>4/7/2016</a:t>
            </a:fld>
            <a:endParaRPr lang="en-US">
              <a:solidFill>
                <a:srgbClr val="1F497D">
                  <a:shade val="90000"/>
                </a:srgbClr>
              </a:solidFill>
            </a:endParaRPr>
          </a:p>
        </p:txBody>
      </p:sp>
      <p:sp>
        <p:nvSpPr>
          <p:cNvPr id="6" name="Footer Placeholder 5"/>
          <p:cNvSpPr>
            <a:spLocks noGrp="1"/>
          </p:cNvSpPr>
          <p:nvPr>
            <p:ph type="ftr" sz="quarter" idx="11"/>
          </p:nvPr>
        </p:nvSpPr>
        <p:spPr/>
        <p:txBody>
          <a:bodyPr/>
          <a:lstStyle/>
          <a:p>
            <a:endParaRPr lang="en-US">
              <a:solidFill>
                <a:srgbClr val="1F497D">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E607859-076E-45FC-9809-8F96E76FC7FA}" type="slidenum">
              <a:rPr lang="en-US" smtClean="0">
                <a:solidFill>
                  <a:srgbClr val="1F497D">
                    <a:shade val="90000"/>
                  </a:srgbClr>
                </a:solidFill>
              </a:rPr>
              <a:pPr/>
              <a:t>‹#›</a:t>
            </a:fld>
            <a:endParaRPr lang="en-US">
              <a:solidFill>
                <a:srgbClr val="1F497D">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Tree>
    <p:extLst>
      <p:ext uri="{BB962C8B-B14F-4D97-AF65-F5344CB8AC3E}">
        <p14:creationId xmlns:p14="http://schemas.microsoft.com/office/powerpoint/2010/main" val="1252578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F34F99-441D-4196-8A1A-8279C9B53C6E}" type="datetimeFigureOut">
              <a:rPr lang="en-US" smtClean="0">
                <a:solidFill>
                  <a:srgbClr val="1F497D">
                    <a:shade val="90000"/>
                  </a:srgbClr>
                </a:solidFill>
              </a:rPr>
              <a:pPr/>
              <a:t>4/7/2016</a:t>
            </a:fld>
            <a:endParaRPr lang="en-US">
              <a:solidFill>
                <a:srgbClr val="1F497D">
                  <a:shade val="90000"/>
                </a:srgbClr>
              </a:solidFill>
            </a:endParaRPr>
          </a:p>
        </p:txBody>
      </p:sp>
      <p:sp>
        <p:nvSpPr>
          <p:cNvPr id="5" name="Footer Placeholder 4"/>
          <p:cNvSpPr>
            <a:spLocks noGrp="1"/>
          </p:cNvSpPr>
          <p:nvPr>
            <p:ph type="ftr" sz="quarter" idx="11"/>
          </p:nvPr>
        </p:nvSpPr>
        <p:spPr/>
        <p:txBody>
          <a:bodyPr/>
          <a:lstStyle/>
          <a:p>
            <a:endParaRPr lang="en-US">
              <a:solidFill>
                <a:srgbClr val="1F497D">
                  <a:shade val="90000"/>
                </a:srgbClr>
              </a:solidFill>
            </a:endParaRPr>
          </a:p>
        </p:txBody>
      </p:sp>
      <p:sp>
        <p:nvSpPr>
          <p:cNvPr id="6" name="Slide Number Placeholder 5"/>
          <p:cNvSpPr>
            <a:spLocks noGrp="1"/>
          </p:cNvSpPr>
          <p:nvPr>
            <p:ph type="sldNum" sz="quarter" idx="12"/>
          </p:nvPr>
        </p:nvSpPr>
        <p:spPr/>
        <p:txBody>
          <a:bodyPr/>
          <a:lstStyle/>
          <a:p>
            <a:fld id="{4E607859-076E-45FC-9809-8F96E76FC7FA}" type="slidenum">
              <a:rPr lang="en-US" smtClean="0">
                <a:solidFill>
                  <a:srgbClr val="1F497D">
                    <a:shade val="90000"/>
                  </a:srgbClr>
                </a:solidFill>
              </a:rPr>
              <a:pPr/>
              <a:t>‹#›</a:t>
            </a:fld>
            <a:endParaRPr lang="en-US">
              <a:solidFill>
                <a:srgbClr val="1F497D">
                  <a:shade val="90000"/>
                </a:srgbClr>
              </a:solidFill>
            </a:endParaRPr>
          </a:p>
        </p:txBody>
      </p:sp>
    </p:spTree>
    <p:extLst>
      <p:ext uri="{BB962C8B-B14F-4D97-AF65-F5344CB8AC3E}">
        <p14:creationId xmlns:p14="http://schemas.microsoft.com/office/powerpoint/2010/main" val="2189532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F34F99-441D-4196-8A1A-8279C9B53C6E}" type="datetimeFigureOut">
              <a:rPr lang="en-US" smtClean="0">
                <a:solidFill>
                  <a:srgbClr val="1F497D">
                    <a:shade val="90000"/>
                  </a:srgbClr>
                </a:solidFill>
              </a:rPr>
              <a:pPr/>
              <a:t>4/7/2016</a:t>
            </a:fld>
            <a:endParaRPr lang="en-US">
              <a:solidFill>
                <a:srgbClr val="1F497D">
                  <a:shade val="90000"/>
                </a:srgbClr>
              </a:solidFill>
            </a:endParaRPr>
          </a:p>
        </p:txBody>
      </p:sp>
      <p:sp>
        <p:nvSpPr>
          <p:cNvPr id="5" name="Footer Placeholder 4"/>
          <p:cNvSpPr>
            <a:spLocks noGrp="1"/>
          </p:cNvSpPr>
          <p:nvPr>
            <p:ph type="ftr" sz="quarter" idx="11"/>
          </p:nvPr>
        </p:nvSpPr>
        <p:spPr/>
        <p:txBody>
          <a:bodyPr/>
          <a:lstStyle/>
          <a:p>
            <a:endParaRPr lang="en-US">
              <a:solidFill>
                <a:srgbClr val="1F497D">
                  <a:shade val="90000"/>
                </a:srgbClr>
              </a:solidFill>
            </a:endParaRPr>
          </a:p>
        </p:txBody>
      </p:sp>
      <p:sp>
        <p:nvSpPr>
          <p:cNvPr id="6" name="Slide Number Placeholder 5"/>
          <p:cNvSpPr>
            <a:spLocks noGrp="1"/>
          </p:cNvSpPr>
          <p:nvPr>
            <p:ph type="sldNum" sz="quarter" idx="12"/>
          </p:nvPr>
        </p:nvSpPr>
        <p:spPr/>
        <p:txBody>
          <a:bodyPr/>
          <a:lstStyle/>
          <a:p>
            <a:fld id="{4E607859-076E-45FC-9809-8F96E76FC7FA}" type="slidenum">
              <a:rPr lang="en-US" smtClean="0">
                <a:solidFill>
                  <a:srgbClr val="1F497D">
                    <a:shade val="90000"/>
                  </a:srgbClr>
                </a:solidFill>
              </a:rPr>
              <a:pPr/>
              <a:t>‹#›</a:t>
            </a:fld>
            <a:endParaRPr lang="en-US">
              <a:solidFill>
                <a:srgbClr val="1F497D">
                  <a:shade val="90000"/>
                </a:srgbClr>
              </a:solidFill>
            </a:endParaRPr>
          </a:p>
        </p:txBody>
      </p:sp>
    </p:spTree>
    <p:extLst>
      <p:ext uri="{BB962C8B-B14F-4D97-AF65-F5344CB8AC3E}">
        <p14:creationId xmlns:p14="http://schemas.microsoft.com/office/powerpoint/2010/main" val="619554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5E0A72-3BEA-5B46-8907-2C90EE9AFCC2}" type="datetimeFigureOut">
              <a:rPr lang="en-US" smtClean="0"/>
              <a:pPr/>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0DA8A-7FDF-4840-9A2E-82EACA3B2B7A}" type="slidenum">
              <a:rPr lang="en-US" smtClean="0"/>
              <a:pPr/>
              <a:t>‹#›</a:t>
            </a:fld>
            <a:endParaRPr lang="en-US"/>
          </a:p>
        </p:txBody>
      </p:sp>
    </p:spTree>
    <p:extLst>
      <p:ext uri="{BB962C8B-B14F-4D97-AF65-F5344CB8AC3E}">
        <p14:creationId xmlns:p14="http://schemas.microsoft.com/office/powerpoint/2010/main" val="1217669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5E0A72-3BEA-5B46-8907-2C90EE9AFCC2}" type="datetimeFigureOut">
              <a:rPr lang="en-US" smtClean="0"/>
              <a:pPr/>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0DA8A-7FDF-4840-9A2E-82EACA3B2B7A}" type="slidenum">
              <a:rPr lang="en-US" smtClean="0"/>
              <a:pPr/>
              <a:t>‹#›</a:t>
            </a:fld>
            <a:endParaRPr lang="en-US"/>
          </a:p>
        </p:txBody>
      </p:sp>
    </p:spTree>
    <p:extLst>
      <p:ext uri="{BB962C8B-B14F-4D97-AF65-F5344CB8AC3E}">
        <p14:creationId xmlns:p14="http://schemas.microsoft.com/office/powerpoint/2010/main" val="3227728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5E0A72-3BEA-5B46-8907-2C90EE9AFCC2}" type="datetimeFigureOut">
              <a:rPr lang="en-US" smtClean="0"/>
              <a:pPr/>
              <a:t>4/7/2016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60DA8A-7FDF-4840-9A2E-82EACA3B2B7A}" type="slidenum">
              <a:rPr lang="en-US" smtClean="0"/>
              <a:pPr/>
              <a:t>‹#›</a:t>
            </a:fld>
            <a:endParaRPr lang="en-US"/>
          </a:p>
        </p:txBody>
      </p:sp>
    </p:spTree>
    <p:extLst>
      <p:ext uri="{BB962C8B-B14F-4D97-AF65-F5344CB8AC3E}">
        <p14:creationId xmlns:p14="http://schemas.microsoft.com/office/powerpoint/2010/main" val="1301207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5E0A72-3BEA-5B46-8907-2C90EE9AFCC2}" type="datetimeFigureOut">
              <a:rPr lang="en-US" smtClean="0"/>
              <a:pPr/>
              <a:t>4/7/2016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60DA8A-7FDF-4840-9A2E-82EACA3B2B7A}" type="slidenum">
              <a:rPr lang="en-US" smtClean="0"/>
              <a:pPr/>
              <a:t>‹#›</a:t>
            </a:fld>
            <a:endParaRPr lang="en-US"/>
          </a:p>
        </p:txBody>
      </p:sp>
    </p:spTree>
    <p:extLst>
      <p:ext uri="{BB962C8B-B14F-4D97-AF65-F5344CB8AC3E}">
        <p14:creationId xmlns:p14="http://schemas.microsoft.com/office/powerpoint/2010/main" val="41659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E0A72-3BEA-5B46-8907-2C90EE9AFCC2}" type="datetimeFigureOut">
              <a:rPr lang="en-US" smtClean="0"/>
              <a:pPr/>
              <a:t>4/7/2016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60DA8A-7FDF-4840-9A2E-82EACA3B2B7A}" type="slidenum">
              <a:rPr lang="en-US" smtClean="0"/>
              <a:pPr/>
              <a:t>‹#›</a:t>
            </a:fld>
            <a:endParaRPr lang="en-US"/>
          </a:p>
        </p:txBody>
      </p:sp>
    </p:spTree>
    <p:extLst>
      <p:ext uri="{BB962C8B-B14F-4D97-AF65-F5344CB8AC3E}">
        <p14:creationId xmlns:p14="http://schemas.microsoft.com/office/powerpoint/2010/main" val="253099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E0A72-3BEA-5B46-8907-2C90EE9AFCC2}" type="datetimeFigureOut">
              <a:rPr lang="en-US" smtClean="0"/>
              <a:pPr/>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0DA8A-7FDF-4840-9A2E-82EACA3B2B7A}" type="slidenum">
              <a:rPr lang="en-US" smtClean="0"/>
              <a:pPr/>
              <a:t>‹#›</a:t>
            </a:fld>
            <a:endParaRPr lang="en-US"/>
          </a:p>
        </p:txBody>
      </p:sp>
    </p:spTree>
    <p:extLst>
      <p:ext uri="{BB962C8B-B14F-4D97-AF65-F5344CB8AC3E}">
        <p14:creationId xmlns:p14="http://schemas.microsoft.com/office/powerpoint/2010/main" val="83269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5E0A72-3BEA-5B46-8907-2C90EE9AFCC2}" type="datetimeFigureOut">
              <a:rPr lang="en-US" smtClean="0"/>
              <a:pPr/>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0DA8A-7FDF-4840-9A2E-82EACA3B2B7A}" type="slidenum">
              <a:rPr lang="en-US" smtClean="0"/>
              <a:pPr/>
              <a:t>‹#›</a:t>
            </a:fld>
            <a:endParaRPr lang="en-US"/>
          </a:p>
        </p:txBody>
      </p:sp>
    </p:spTree>
    <p:extLst>
      <p:ext uri="{BB962C8B-B14F-4D97-AF65-F5344CB8AC3E}">
        <p14:creationId xmlns:p14="http://schemas.microsoft.com/office/powerpoint/2010/main" val="265779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E0A72-3BEA-5B46-8907-2C90EE9AFCC2}" type="datetimeFigureOut">
              <a:rPr lang="en-US" smtClean="0"/>
              <a:pPr/>
              <a:t>4/7/2016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0DA8A-7FDF-4840-9A2E-82EACA3B2B7A}" type="slidenum">
              <a:rPr lang="en-US" smtClean="0"/>
              <a:pPr/>
              <a:t>‹#›</a:t>
            </a:fld>
            <a:endParaRPr lang="en-US"/>
          </a:p>
        </p:txBody>
      </p:sp>
    </p:spTree>
    <p:extLst>
      <p:ext uri="{BB962C8B-B14F-4D97-AF65-F5344CB8AC3E}">
        <p14:creationId xmlns:p14="http://schemas.microsoft.com/office/powerpoint/2010/main" val="1653978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fld id="{97F34F99-441D-4196-8A1A-8279C9B53C6E}" type="datetimeFigureOut">
              <a:rPr lang="en-US" smtClean="0">
                <a:solidFill>
                  <a:srgbClr val="1F497D">
                    <a:shade val="90000"/>
                  </a:srgbClr>
                </a:solidFill>
              </a:rPr>
              <a:pPr defTabSz="914400"/>
              <a:t>4/7/2016</a:t>
            </a:fld>
            <a:endParaRPr lang="en-US">
              <a:solidFill>
                <a:srgbClr val="1F497D">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defTabSz="914400"/>
            <a:endParaRPr lang="en-US">
              <a:solidFill>
                <a:srgbClr val="1F497D">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defTabSz="914400"/>
            <a:fld id="{4E607859-076E-45FC-9809-8F96E76FC7FA}" type="slidenum">
              <a:rPr lang="en-US" smtClean="0">
                <a:solidFill>
                  <a:srgbClr val="1F497D">
                    <a:shade val="90000"/>
                  </a:srgbClr>
                </a:solidFill>
              </a:rPr>
              <a:pPr defTabSz="914400"/>
              <a:t>‹#›</a:t>
            </a:fld>
            <a:endParaRPr lang="en-US">
              <a:solidFill>
                <a:srgbClr val="1F497D">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defTabSz="914400"/>
              <a:endParaRPr lang="en-US">
                <a:solidFill>
                  <a:prstClr val="black"/>
                </a:solidFill>
              </a:endParaRPr>
            </a:p>
          </p:txBody>
        </p:sp>
      </p:grpSp>
    </p:spTree>
    <p:extLst>
      <p:ext uri="{BB962C8B-B14F-4D97-AF65-F5344CB8AC3E}">
        <p14:creationId xmlns:p14="http://schemas.microsoft.com/office/powerpoint/2010/main" val="25631281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hyperlink" Target="http://www.thenationalcampaign.org/tooyoung" TargetMode="Externa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6385" name="Title 1"/>
          <p:cNvSpPr>
            <a:spLocks noGrp="1"/>
          </p:cNvSpPr>
          <p:nvPr>
            <p:ph type="ctrTitle"/>
          </p:nvPr>
        </p:nvSpPr>
        <p:spPr>
          <a:xfrm>
            <a:off x="1295872" y="579616"/>
            <a:ext cx="6570074" cy="1470025"/>
          </a:xfrm>
          <a:solidFill>
            <a:schemeClr val="bg1"/>
          </a:solidFill>
          <a:ln w="41275">
            <a:solidFill>
              <a:srgbClr val="FF6666"/>
            </a:solidFill>
          </a:ln>
        </p:spPr>
        <p:txBody>
          <a:bodyPr/>
          <a:lstStyle/>
          <a:p>
            <a:pPr eaLnBrk="1" hangingPunct="1"/>
            <a:r>
              <a:rPr lang="en-US" sz="4800" dirty="0">
                <a:latin typeface="Trebuchet MS" charset="0"/>
                <a:ea typeface="ＭＳ Ｐゴシック" charset="0"/>
                <a:cs typeface="ＭＳ Ｐゴシック" charset="0"/>
              </a:rPr>
              <a:t>Contraceptive Choices</a:t>
            </a:r>
          </a:p>
        </p:txBody>
      </p:sp>
      <p:sp>
        <p:nvSpPr>
          <p:cNvPr id="16386" name="Subtitle 2"/>
          <p:cNvSpPr>
            <a:spLocks noGrp="1"/>
          </p:cNvSpPr>
          <p:nvPr>
            <p:ph type="subTitle" idx="1"/>
          </p:nvPr>
        </p:nvSpPr>
        <p:spPr>
          <a:xfrm>
            <a:off x="880936" y="2256969"/>
            <a:ext cx="7241979" cy="1462088"/>
          </a:xfrm>
          <a:solidFill>
            <a:schemeClr val="bg1"/>
          </a:solidFill>
          <a:ln w="47625">
            <a:solidFill>
              <a:schemeClr val="accent6">
                <a:lumMod val="75000"/>
              </a:schemeClr>
            </a:solidFill>
          </a:ln>
        </p:spPr>
        <p:txBody>
          <a:bodyPr>
            <a:normAutofit fontScale="62500" lnSpcReduction="20000"/>
          </a:bodyPr>
          <a:lstStyle/>
          <a:p>
            <a:pPr marL="63500"/>
            <a:r>
              <a:rPr lang="en-US" sz="2800" dirty="0">
                <a:solidFill>
                  <a:schemeClr val="tx1">
                    <a:lumMod val="85000"/>
                    <a:lumOff val="15000"/>
                  </a:schemeClr>
                </a:solidFill>
                <a:latin typeface="+mj-lt"/>
                <a:ea typeface="ＭＳ Ｐゴシック" charset="0"/>
                <a:cs typeface="ＭＳ Ｐゴシック" charset="0"/>
              </a:rPr>
              <a:t>8.ICR.3.2  Evaluate methods of FDA-approved contraceptives in terms of their safety and their effectiveness in preventing unintended pregnancy</a:t>
            </a:r>
            <a:r>
              <a:rPr lang="en-US" sz="2800" dirty="0" smtClean="0">
                <a:solidFill>
                  <a:schemeClr val="tx1">
                    <a:lumMod val="85000"/>
                    <a:lumOff val="15000"/>
                  </a:schemeClr>
                </a:solidFill>
                <a:latin typeface="+mj-lt"/>
                <a:ea typeface="ＭＳ Ｐゴシック" charset="0"/>
                <a:cs typeface="ＭＳ Ｐゴシック" charset="0"/>
              </a:rPr>
              <a:t>.</a:t>
            </a:r>
          </a:p>
          <a:p>
            <a:endParaRPr lang="en-US" sz="2800" dirty="0" smtClean="0">
              <a:solidFill>
                <a:schemeClr val="tx1">
                  <a:lumMod val="85000"/>
                  <a:lumOff val="15000"/>
                </a:schemeClr>
              </a:solidFill>
            </a:endParaRPr>
          </a:p>
          <a:p>
            <a:r>
              <a:rPr lang="en-US" sz="2800" dirty="0" smtClean="0">
                <a:solidFill>
                  <a:schemeClr val="tx1">
                    <a:lumMod val="85000"/>
                    <a:lumOff val="15000"/>
                  </a:schemeClr>
                </a:solidFill>
              </a:rPr>
              <a:t>9</a:t>
            </a:r>
            <a:r>
              <a:rPr lang="en-US" sz="2800" dirty="0">
                <a:solidFill>
                  <a:schemeClr val="tx1">
                    <a:lumMod val="85000"/>
                    <a:lumOff val="15000"/>
                  </a:schemeClr>
                </a:solidFill>
              </a:rPr>
              <a:t>.ICR.</a:t>
            </a:r>
            <a:r>
              <a:rPr lang="en-US" sz="2800" dirty="0" smtClean="0">
                <a:solidFill>
                  <a:schemeClr val="tx1">
                    <a:lumMod val="85000"/>
                    <a:lumOff val="15000"/>
                  </a:schemeClr>
                </a:solidFill>
              </a:rPr>
              <a:t>3.4 Exemplify </a:t>
            </a:r>
            <a:r>
              <a:rPr lang="en-US" sz="2800" dirty="0">
                <a:solidFill>
                  <a:schemeClr val="tx1">
                    <a:lumMod val="85000"/>
                    <a:lumOff val="15000"/>
                  </a:schemeClr>
                </a:solidFill>
              </a:rPr>
              <a:t>decision-making skills and problem solving regarding safe and effective use of methods to prevent unintended pregnancy. </a:t>
            </a:r>
            <a:endParaRPr lang="en-US" sz="2800" dirty="0">
              <a:solidFill>
                <a:schemeClr val="tx1">
                  <a:lumMod val="85000"/>
                  <a:lumOff val="15000"/>
                </a:schemeClr>
              </a:solidFill>
              <a:latin typeface="+mj-lt"/>
              <a:ea typeface="ＭＳ Ｐゴシック" charset="0"/>
              <a:cs typeface="ＭＳ Ｐゴシック" charset="0"/>
            </a:endParaRPr>
          </a:p>
        </p:txBody>
      </p:sp>
      <p:pic>
        <p:nvPicPr>
          <p:cNvPr id="4" name="Picture 3"/>
          <p:cNvPicPr>
            <a:picLocks noChangeAspect="1"/>
          </p:cNvPicPr>
          <p:nvPr/>
        </p:nvPicPr>
        <p:blipFill>
          <a:blip r:embed="rId3"/>
          <a:stretch>
            <a:fillRect/>
          </a:stretch>
        </p:blipFill>
        <p:spPr>
          <a:xfrm rot="16200000">
            <a:off x="3268065" y="2101074"/>
            <a:ext cx="2587865" cy="6312425"/>
          </a:xfrm>
          <a:prstGeom prst="rect">
            <a:avLst/>
          </a:prstGeom>
          <a:ln w="53975">
            <a:solidFill>
              <a:srgbClr val="FF6666"/>
            </a:solidFill>
          </a:ln>
        </p:spPr>
      </p:pic>
    </p:spTree>
    <p:extLst>
      <p:ext uri="{BB962C8B-B14F-4D97-AF65-F5344CB8AC3E}">
        <p14:creationId xmlns:p14="http://schemas.microsoft.com/office/powerpoint/2010/main" val="900722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6666"/>
        </a:solidFill>
        <a:effectLst/>
      </p:bgPr>
    </p:bg>
    <p:spTree>
      <p:nvGrpSpPr>
        <p:cNvPr id="1" name=""/>
        <p:cNvGrpSpPr/>
        <p:nvPr/>
      </p:nvGrpSpPr>
      <p:grpSpPr>
        <a:xfrm>
          <a:off x="0" y="0"/>
          <a:ext cx="0" cy="0"/>
          <a:chOff x="0" y="0"/>
          <a:chExt cx="0" cy="0"/>
        </a:xfrm>
      </p:grpSpPr>
      <p:sp>
        <p:nvSpPr>
          <p:cNvPr id="31745" name="AutoShape 2"/>
          <p:cNvSpPr>
            <a:spLocks noGrp="1" noChangeArrowheads="1"/>
          </p:cNvSpPr>
          <p:nvPr>
            <p:ph type="title"/>
          </p:nvPr>
        </p:nvSpPr>
        <p:spPr>
          <a:xfrm>
            <a:off x="1759080" y="282514"/>
            <a:ext cx="5637638" cy="1066800"/>
          </a:xfrm>
          <a:solidFill>
            <a:schemeClr val="bg1"/>
          </a:solidFill>
          <a:ln w="50800">
            <a:solidFill>
              <a:schemeClr val="accent5">
                <a:lumMod val="75000"/>
              </a:schemeClr>
            </a:solidFill>
          </a:ln>
        </p:spPr>
        <p:txBody>
          <a:bodyPr/>
          <a:lstStyle/>
          <a:p>
            <a:pPr eaLnBrk="1" hangingPunct="1"/>
            <a:r>
              <a:rPr lang="en-US" sz="4800" dirty="0">
                <a:latin typeface="Trebuchet MS" charset="0"/>
                <a:ea typeface="ＭＳ Ｐゴシック" charset="0"/>
                <a:cs typeface="ＭＳ Ｐゴシック" charset="0"/>
              </a:rPr>
              <a:t>Hormonal Methods</a:t>
            </a:r>
          </a:p>
        </p:txBody>
      </p:sp>
      <p:sp>
        <p:nvSpPr>
          <p:cNvPr id="31746" name="Content Placeholder 4"/>
          <p:cNvSpPr>
            <a:spLocks noGrp="1"/>
          </p:cNvSpPr>
          <p:nvPr>
            <p:ph idx="1"/>
          </p:nvPr>
        </p:nvSpPr>
        <p:spPr>
          <a:xfrm>
            <a:off x="4531598" y="1851099"/>
            <a:ext cx="4486906" cy="4377219"/>
          </a:xfrm>
          <a:solidFill>
            <a:schemeClr val="bg1"/>
          </a:solidFill>
          <a:ln w="50800">
            <a:solidFill>
              <a:schemeClr val="accent2">
                <a:lumMod val="75000"/>
              </a:schemeClr>
            </a:solidFill>
          </a:ln>
        </p:spPr>
        <p:txBody>
          <a:bodyPr>
            <a:normAutofit fontScale="77500" lnSpcReduction="20000"/>
          </a:bodyPr>
          <a:lstStyle/>
          <a:p>
            <a:pPr marL="0" indent="0" eaLnBrk="1" hangingPunct="1">
              <a:buNone/>
            </a:pPr>
            <a:r>
              <a:rPr lang="en-US" dirty="0">
                <a:latin typeface="+mj-lt"/>
                <a:ea typeface="ＭＳ Ｐゴシック" charset="0"/>
                <a:cs typeface="ＭＳ Ｐゴシック" charset="0"/>
              </a:rPr>
              <a:t>Considerations</a:t>
            </a:r>
          </a:p>
          <a:p>
            <a:pPr lvl="1" eaLnBrk="1" hangingPunct="1"/>
            <a:r>
              <a:rPr lang="en-US" dirty="0">
                <a:latin typeface="+mj-lt"/>
                <a:ea typeface="ＭＳ Ｐゴシック" charset="0"/>
              </a:rPr>
              <a:t>Effectiveness:  92 – 99.95%</a:t>
            </a:r>
          </a:p>
          <a:p>
            <a:pPr lvl="1" eaLnBrk="1" hangingPunct="1"/>
            <a:r>
              <a:rPr lang="en-US" dirty="0">
                <a:latin typeface="+mj-lt"/>
                <a:ea typeface="ＭＳ Ｐゴシック" charset="0"/>
              </a:rPr>
              <a:t>Convenience:  requires a prescription and usually an exam </a:t>
            </a:r>
          </a:p>
          <a:p>
            <a:pPr lvl="1" eaLnBrk="1" hangingPunct="1"/>
            <a:r>
              <a:rPr lang="en-US" dirty="0">
                <a:latin typeface="+mj-lt"/>
                <a:ea typeface="ＭＳ Ｐゴシック" charset="0"/>
              </a:rPr>
              <a:t>Cost: depends on method</a:t>
            </a:r>
          </a:p>
          <a:p>
            <a:pPr lvl="1" eaLnBrk="1" hangingPunct="1"/>
            <a:r>
              <a:rPr lang="en-US" dirty="0">
                <a:latin typeface="+mj-lt"/>
                <a:ea typeface="ＭＳ Ｐゴシック" charset="0"/>
              </a:rPr>
              <a:t>Reversibility:  quick return to normal fertility (except </a:t>
            </a:r>
            <a:r>
              <a:rPr lang="en-US" dirty="0" err="1">
                <a:latin typeface="+mj-lt"/>
                <a:ea typeface="ＭＳ Ｐゴシック" charset="0"/>
              </a:rPr>
              <a:t>injectables</a:t>
            </a:r>
            <a:r>
              <a:rPr lang="en-US" dirty="0">
                <a:latin typeface="+mj-lt"/>
                <a:ea typeface="ＭＳ Ｐゴシック" charset="0"/>
              </a:rPr>
              <a:t>)</a:t>
            </a:r>
          </a:p>
          <a:p>
            <a:pPr lvl="1" eaLnBrk="1" hangingPunct="1"/>
            <a:r>
              <a:rPr lang="en-US" dirty="0">
                <a:latin typeface="+mj-lt"/>
                <a:ea typeface="ＭＳ Ｐゴシック" charset="0"/>
              </a:rPr>
              <a:t>Risks:  mild (breast tenderness) to severe (increased risk of blood clots)</a:t>
            </a:r>
          </a:p>
          <a:p>
            <a:pPr lvl="1" eaLnBrk="1" hangingPunct="1"/>
            <a:r>
              <a:rPr lang="en-US" dirty="0">
                <a:latin typeface="+mj-lt"/>
                <a:ea typeface="ＭＳ Ｐゴシック" charset="0"/>
              </a:rPr>
              <a:t>STD protection: none!</a:t>
            </a:r>
          </a:p>
          <a:p>
            <a:pPr eaLnBrk="1" hangingPunct="1">
              <a:buFont typeface="Georgia" charset="0"/>
              <a:buNone/>
            </a:pPr>
            <a:endParaRPr lang="en-US" dirty="0">
              <a:latin typeface="Georgia"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2445551" y="2123637"/>
            <a:ext cx="1782268" cy="2622687"/>
          </a:xfrm>
          <a:prstGeom prst="rect">
            <a:avLst/>
          </a:prstGeom>
          <a:ln w="50800">
            <a:solidFill>
              <a:schemeClr val="accent5">
                <a:lumMod val="50000"/>
              </a:schemeClr>
            </a:solidFill>
          </a:ln>
        </p:spPr>
      </p:pic>
      <p:pic>
        <p:nvPicPr>
          <p:cNvPr id="3" name="Picture 2"/>
          <p:cNvPicPr>
            <a:picLocks noChangeAspect="1"/>
          </p:cNvPicPr>
          <p:nvPr/>
        </p:nvPicPr>
        <p:blipFill>
          <a:blip r:embed="rId4"/>
          <a:stretch>
            <a:fillRect/>
          </a:stretch>
        </p:blipFill>
        <p:spPr>
          <a:xfrm>
            <a:off x="189211" y="1752600"/>
            <a:ext cx="2256340" cy="2287109"/>
          </a:xfrm>
          <a:prstGeom prst="rect">
            <a:avLst/>
          </a:prstGeom>
          <a:ln w="50800">
            <a:solidFill>
              <a:schemeClr val="accent5">
                <a:lumMod val="50000"/>
              </a:schemeClr>
            </a:solidFill>
          </a:ln>
        </p:spPr>
      </p:pic>
      <p:pic>
        <p:nvPicPr>
          <p:cNvPr id="5" name="Picture 4"/>
          <p:cNvPicPr>
            <a:picLocks noChangeAspect="1"/>
          </p:cNvPicPr>
          <p:nvPr/>
        </p:nvPicPr>
        <p:blipFill>
          <a:blip r:embed="rId5"/>
          <a:stretch>
            <a:fillRect/>
          </a:stretch>
        </p:blipFill>
        <p:spPr>
          <a:xfrm>
            <a:off x="2514198" y="4495800"/>
            <a:ext cx="2205286" cy="1496760"/>
          </a:xfrm>
          <a:prstGeom prst="rect">
            <a:avLst/>
          </a:prstGeom>
          <a:ln w="50800">
            <a:solidFill>
              <a:schemeClr val="accent5">
                <a:lumMod val="50000"/>
              </a:schemeClr>
            </a:solidFill>
          </a:ln>
        </p:spPr>
      </p:pic>
      <p:pic>
        <p:nvPicPr>
          <p:cNvPr id="6" name="Picture 5"/>
          <p:cNvPicPr>
            <a:picLocks noChangeAspect="1"/>
          </p:cNvPicPr>
          <p:nvPr/>
        </p:nvPicPr>
        <p:blipFill>
          <a:blip r:embed="rId6"/>
          <a:stretch>
            <a:fillRect/>
          </a:stretch>
        </p:blipFill>
        <p:spPr>
          <a:xfrm>
            <a:off x="813534" y="4083865"/>
            <a:ext cx="1632017" cy="2464679"/>
          </a:xfrm>
          <a:prstGeom prst="rect">
            <a:avLst/>
          </a:prstGeom>
          <a:ln w="50800">
            <a:solidFill>
              <a:schemeClr val="accent5">
                <a:lumMod val="50000"/>
              </a:schemeClr>
            </a:solidFill>
          </a:ln>
        </p:spPr>
      </p:pic>
    </p:spTree>
    <p:extLst>
      <p:ext uri="{BB962C8B-B14F-4D97-AF65-F5344CB8AC3E}">
        <p14:creationId xmlns:p14="http://schemas.microsoft.com/office/powerpoint/2010/main" val="2221002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D3EFF"/>
        </a:solidFill>
        <a:effectLst/>
      </p:bgPr>
    </p:bg>
    <p:spTree>
      <p:nvGrpSpPr>
        <p:cNvPr id="1" name=""/>
        <p:cNvGrpSpPr/>
        <p:nvPr/>
      </p:nvGrpSpPr>
      <p:grpSpPr>
        <a:xfrm>
          <a:off x="0" y="0"/>
          <a:ext cx="0" cy="0"/>
          <a:chOff x="0" y="0"/>
          <a:chExt cx="0" cy="0"/>
        </a:xfrm>
      </p:grpSpPr>
      <p:sp>
        <p:nvSpPr>
          <p:cNvPr id="6" name="AutoShape 15"/>
          <p:cNvSpPr>
            <a:spLocks noChangeArrowheads="1"/>
          </p:cNvSpPr>
          <p:nvPr/>
        </p:nvSpPr>
        <p:spPr bwMode="auto">
          <a:xfrm>
            <a:off x="4448445" y="266859"/>
            <a:ext cx="1028700" cy="6362700"/>
          </a:xfrm>
          <a:prstGeom prst="upDownArrow">
            <a:avLst>
              <a:gd name="adj1" fmla="val 50000"/>
              <a:gd name="adj2" fmla="val 123704"/>
            </a:avLst>
          </a:prstGeom>
          <a:gradFill rotWithShape="0">
            <a:gsLst>
              <a:gs pos="0">
                <a:srgbClr val="B2A1C7"/>
              </a:gs>
              <a:gs pos="50000">
                <a:srgbClr val="E5DFEC"/>
              </a:gs>
              <a:gs pos="100000">
                <a:srgbClr val="B2A1C7"/>
              </a:gs>
            </a:gsLst>
            <a:lin ang="18900000" scaled="1"/>
          </a:gradFill>
          <a:ln w="12700">
            <a:solidFill>
              <a:srgbClr val="B2A1C7"/>
            </a:solidFill>
            <a:miter lim="800000"/>
            <a:headEnd/>
            <a:tailEnd/>
          </a:ln>
          <a:effectLst>
            <a:outerShdw blurRad="63500" dist="29783" dir="3885598" algn="ctr" rotWithShape="0">
              <a:srgbClr val="3F3151">
                <a:alpha val="50000"/>
              </a:srgbClr>
            </a:outerShdw>
          </a:effectLst>
        </p:spPr>
        <p:txBody>
          <a:bodyPr rot="0" vert="horz" wrap="square" lIns="91440" tIns="45720" rIns="91440" bIns="45720" anchor="t" anchorCtr="0" upright="1">
            <a:noAutofit/>
          </a:bodyPr>
          <a:lstStyle/>
          <a:p>
            <a:endParaRPr lang="en-US"/>
          </a:p>
        </p:txBody>
      </p:sp>
      <p:sp>
        <p:nvSpPr>
          <p:cNvPr id="5" name="WordArt 1"/>
          <p:cNvSpPr>
            <a:spLocks noChangeArrowheads="1" noChangeShapeType="1"/>
          </p:cNvSpPr>
          <p:nvPr/>
        </p:nvSpPr>
        <p:spPr bwMode="auto">
          <a:xfrm>
            <a:off x="4180562" y="497319"/>
            <a:ext cx="1506632" cy="769442"/>
          </a:xfrm>
          <a:prstGeom prst="rect">
            <a:avLst/>
          </a:prstGeom>
          <a:solidFill>
            <a:schemeClr val="bg1"/>
          </a:solidFill>
          <a:ln w="25400">
            <a:solidFill>
              <a:srgbClr val="660066"/>
            </a:solidFill>
          </a:ln>
        </p:spPr>
        <p:txBody>
          <a:bodyPr wrap="none" fromWordArt="1">
            <a:prstTxWarp prst="textPlain">
              <a:avLst>
                <a:gd name="adj" fmla="val 50000"/>
              </a:avLst>
            </a:prstTxWarp>
          </a:bodyPr>
          <a:lstStyle/>
          <a:p>
            <a:pPr algn="ctr" rtl="0">
              <a:buNone/>
            </a:pPr>
            <a:r>
              <a:rPr lang="en-US" sz="3600" kern="10" spc="0" dirty="0" smtClean="0">
                <a:ln>
                  <a:noFill/>
                </a:ln>
                <a:solidFill>
                  <a:srgbClr val="660066"/>
                </a:solidFill>
                <a:effectLst>
                  <a:outerShdw blurRad="63500" dist="46662" dir="2115817" algn="ctr" rotWithShape="0">
                    <a:srgbClr val="B2B2B2">
                      <a:alpha val="80000"/>
                    </a:srgbClr>
                  </a:outerShdw>
                </a:effectLst>
                <a:latin typeface="Times New Roman"/>
                <a:ea typeface="Times New Roman"/>
                <a:cs typeface="Times New Roman"/>
              </a:rPr>
              <a:t>Most</a:t>
            </a:r>
            <a:endParaRPr lang="en-US" sz="3600" kern="10" spc="0" dirty="0">
              <a:ln>
                <a:noFill/>
              </a:ln>
              <a:solidFill>
                <a:srgbClr val="660066"/>
              </a:solidFill>
              <a:effectLst>
                <a:outerShdw blurRad="63500" dist="46662" dir="2115817" algn="ctr" rotWithShape="0">
                  <a:srgbClr val="B2B2B2">
                    <a:alpha val="80000"/>
                  </a:srgbClr>
                </a:outerShdw>
              </a:effectLst>
              <a:latin typeface="Times New Roman"/>
              <a:ea typeface="Times New Roman"/>
              <a:cs typeface="Times New Roman"/>
            </a:endParaRPr>
          </a:p>
        </p:txBody>
      </p:sp>
      <p:sp>
        <p:nvSpPr>
          <p:cNvPr id="7" name="WordArt 2"/>
          <p:cNvSpPr>
            <a:spLocks noChangeArrowheads="1" noChangeShapeType="1"/>
          </p:cNvSpPr>
          <p:nvPr/>
        </p:nvSpPr>
        <p:spPr bwMode="auto">
          <a:xfrm>
            <a:off x="4346845" y="5665001"/>
            <a:ext cx="1219200" cy="736153"/>
          </a:xfrm>
          <a:prstGeom prst="rect">
            <a:avLst/>
          </a:prstGeom>
          <a:solidFill>
            <a:schemeClr val="bg1"/>
          </a:solidFill>
          <a:ln w="25400">
            <a:solidFill>
              <a:srgbClr val="660066"/>
            </a:solidFill>
          </a:ln>
          <a:extLst/>
        </p:spPr>
        <p:txBody>
          <a:bodyPr wrap="none" numCol="1" fromWordArt="1">
            <a:prstTxWarp prst="textPlain">
              <a:avLst>
                <a:gd name="adj" fmla="val 50000"/>
              </a:avLst>
            </a:prstTxWarp>
          </a:bodyPr>
          <a:lstStyle/>
          <a:p>
            <a:pPr algn="ctr"/>
            <a:r>
              <a:rPr lang="en-US" sz="3600" kern="10" dirty="0">
                <a:solidFill>
                  <a:srgbClr val="660066"/>
                </a:solidFill>
                <a:effectLst>
                  <a:outerShdw blurRad="63500" dist="46662" dir="2115817" algn="ctr" rotWithShape="0">
                    <a:srgbClr val="B2B2B2">
                      <a:alpha val="80000"/>
                    </a:srgbClr>
                  </a:outerShdw>
                </a:effectLst>
                <a:latin typeface="Times New Roman"/>
                <a:ea typeface="Times New Roman"/>
                <a:cs typeface="Times New Roman"/>
              </a:rPr>
              <a:t>Least</a:t>
            </a:r>
          </a:p>
        </p:txBody>
      </p:sp>
      <p:sp>
        <p:nvSpPr>
          <p:cNvPr id="9" name="Rectangle 8"/>
          <p:cNvSpPr/>
          <p:nvPr/>
        </p:nvSpPr>
        <p:spPr>
          <a:xfrm rot="20044180">
            <a:off x="5866011" y="1244103"/>
            <a:ext cx="2733277" cy="369332"/>
          </a:xfrm>
          <a:prstGeom prst="rect">
            <a:avLst/>
          </a:prstGeom>
          <a:solidFill>
            <a:schemeClr val="bg1"/>
          </a:solidFill>
          <a:ln w="28575">
            <a:solidFill>
              <a:srgbClr val="660066"/>
            </a:solidFill>
          </a:ln>
        </p:spPr>
        <p:txBody>
          <a:bodyPr wrap="none" rtlCol="0">
            <a:spAutoFit/>
          </a:bodyPr>
          <a:lstStyle/>
          <a:p>
            <a:r>
              <a:rPr lang="en-US" dirty="0"/>
              <a:t>Vaginal contraceptive ring </a:t>
            </a:r>
          </a:p>
        </p:txBody>
      </p:sp>
      <p:sp>
        <p:nvSpPr>
          <p:cNvPr id="13" name="TextBox 12"/>
          <p:cNvSpPr txBox="1"/>
          <p:nvPr/>
        </p:nvSpPr>
        <p:spPr>
          <a:xfrm>
            <a:off x="375539" y="405109"/>
            <a:ext cx="3389155" cy="769441"/>
          </a:xfrm>
          <a:prstGeom prst="rect">
            <a:avLst/>
          </a:prstGeom>
          <a:solidFill>
            <a:schemeClr val="bg1"/>
          </a:solidFill>
          <a:ln w="50800">
            <a:solidFill>
              <a:srgbClr val="FF6666"/>
            </a:solidFill>
          </a:ln>
        </p:spPr>
        <p:txBody>
          <a:bodyPr wrap="square" rtlCol="0">
            <a:spAutoFit/>
          </a:bodyPr>
          <a:lstStyle/>
          <a:p>
            <a:r>
              <a:rPr lang="en-US" sz="4400" dirty="0" smtClean="0"/>
              <a:t>Effectiveness</a:t>
            </a:r>
            <a:endParaRPr lang="en-US" sz="4400" dirty="0"/>
          </a:p>
        </p:txBody>
      </p:sp>
      <p:sp>
        <p:nvSpPr>
          <p:cNvPr id="15" name="TextBox 14"/>
          <p:cNvSpPr txBox="1"/>
          <p:nvPr/>
        </p:nvSpPr>
        <p:spPr>
          <a:xfrm rot="21047898">
            <a:off x="410863" y="2685034"/>
            <a:ext cx="1470475" cy="369332"/>
          </a:xfrm>
          <a:prstGeom prst="rect">
            <a:avLst/>
          </a:prstGeom>
          <a:solidFill>
            <a:schemeClr val="bg1"/>
          </a:solidFill>
          <a:ln w="28575">
            <a:solidFill>
              <a:srgbClr val="660066"/>
            </a:solidFill>
          </a:ln>
        </p:spPr>
        <p:txBody>
          <a:bodyPr wrap="none" rtlCol="0">
            <a:spAutoFit/>
          </a:bodyPr>
          <a:lstStyle>
            <a:defPPr>
              <a:defRPr lang="en-US"/>
            </a:defPPr>
            <a:lvl1pPr lvl="0"/>
          </a:lstStyle>
          <a:p>
            <a:r>
              <a:rPr lang="en-US" dirty="0"/>
              <a:t>Double Dutch</a:t>
            </a:r>
          </a:p>
        </p:txBody>
      </p:sp>
      <p:sp>
        <p:nvSpPr>
          <p:cNvPr id="16" name="TextBox 15"/>
          <p:cNvSpPr txBox="1"/>
          <p:nvPr/>
        </p:nvSpPr>
        <p:spPr>
          <a:xfrm rot="713641">
            <a:off x="6545822" y="5477057"/>
            <a:ext cx="1500569" cy="646331"/>
          </a:xfrm>
          <a:prstGeom prst="rect">
            <a:avLst/>
          </a:prstGeom>
          <a:solidFill>
            <a:schemeClr val="bg1"/>
          </a:solidFill>
          <a:ln w="28575">
            <a:solidFill>
              <a:srgbClr val="660066"/>
            </a:solidFill>
          </a:ln>
        </p:spPr>
        <p:txBody>
          <a:bodyPr wrap="none" rtlCol="0">
            <a:spAutoFit/>
          </a:bodyPr>
          <a:lstStyle>
            <a:defPPr>
              <a:defRPr lang="en-US"/>
            </a:defPPr>
          </a:lstStyle>
          <a:p>
            <a:r>
              <a:rPr lang="en-US" dirty="0"/>
              <a:t>Contraceptive</a:t>
            </a:r>
          </a:p>
          <a:p>
            <a:r>
              <a:rPr lang="en-US" dirty="0"/>
              <a:t> implants </a:t>
            </a:r>
          </a:p>
        </p:txBody>
      </p:sp>
      <p:sp>
        <p:nvSpPr>
          <p:cNvPr id="17" name="TextBox 16"/>
          <p:cNvSpPr txBox="1"/>
          <p:nvPr/>
        </p:nvSpPr>
        <p:spPr>
          <a:xfrm rot="1252569">
            <a:off x="2218238" y="5046382"/>
            <a:ext cx="2073254" cy="369332"/>
          </a:xfrm>
          <a:prstGeom prst="rect">
            <a:avLst/>
          </a:prstGeom>
          <a:solidFill>
            <a:schemeClr val="bg1"/>
          </a:solidFill>
          <a:ln w="28575">
            <a:solidFill>
              <a:srgbClr val="660066"/>
            </a:solidFill>
          </a:ln>
        </p:spPr>
        <p:txBody>
          <a:bodyPr wrap="none" rtlCol="0">
            <a:spAutoFit/>
          </a:bodyPr>
          <a:lstStyle>
            <a:defPPr>
              <a:defRPr lang="en-US"/>
            </a:defPPr>
            <a:lvl1pPr lvl="0"/>
          </a:lstStyle>
          <a:p>
            <a:r>
              <a:rPr lang="en-US" dirty="0"/>
              <a:t>Intra Uterine Device</a:t>
            </a:r>
          </a:p>
        </p:txBody>
      </p:sp>
      <p:sp>
        <p:nvSpPr>
          <p:cNvPr id="18" name="TextBox 17"/>
          <p:cNvSpPr txBox="1"/>
          <p:nvPr/>
        </p:nvSpPr>
        <p:spPr>
          <a:xfrm rot="1445269">
            <a:off x="1255816" y="2052537"/>
            <a:ext cx="2544286" cy="369332"/>
          </a:xfrm>
          <a:prstGeom prst="rect">
            <a:avLst/>
          </a:prstGeom>
          <a:solidFill>
            <a:schemeClr val="bg1"/>
          </a:solidFill>
          <a:ln w="28575">
            <a:solidFill>
              <a:srgbClr val="660066"/>
            </a:solidFill>
          </a:ln>
        </p:spPr>
        <p:txBody>
          <a:bodyPr wrap="none" rtlCol="0">
            <a:spAutoFit/>
          </a:bodyPr>
          <a:lstStyle/>
          <a:p>
            <a:pPr lvl="0"/>
            <a:r>
              <a:rPr lang="en-US" dirty="0"/>
              <a:t>Injectable contraceptives </a:t>
            </a:r>
          </a:p>
        </p:txBody>
      </p:sp>
      <p:sp>
        <p:nvSpPr>
          <p:cNvPr id="19" name="TextBox 18"/>
          <p:cNvSpPr txBox="1"/>
          <p:nvPr/>
        </p:nvSpPr>
        <p:spPr>
          <a:xfrm>
            <a:off x="1196811" y="3440498"/>
            <a:ext cx="2018501" cy="369332"/>
          </a:xfrm>
          <a:prstGeom prst="rect">
            <a:avLst/>
          </a:prstGeom>
          <a:solidFill>
            <a:schemeClr val="bg1"/>
          </a:solidFill>
          <a:ln w="28575">
            <a:solidFill>
              <a:srgbClr val="660066"/>
            </a:solidFill>
          </a:ln>
        </p:spPr>
        <p:txBody>
          <a:bodyPr wrap="none" rtlCol="0">
            <a:spAutoFit/>
          </a:bodyPr>
          <a:lstStyle>
            <a:defPPr>
              <a:defRPr lang="en-US"/>
            </a:defPPr>
            <a:lvl1pPr lvl="0"/>
          </a:lstStyle>
          <a:p>
            <a:r>
              <a:rPr lang="en-US" dirty="0"/>
              <a:t>Oral contraceptives </a:t>
            </a:r>
          </a:p>
        </p:txBody>
      </p:sp>
      <p:sp>
        <p:nvSpPr>
          <p:cNvPr id="20" name="TextBox 19"/>
          <p:cNvSpPr txBox="1"/>
          <p:nvPr/>
        </p:nvSpPr>
        <p:spPr>
          <a:xfrm rot="20555354">
            <a:off x="593057" y="5848412"/>
            <a:ext cx="1282473" cy="369332"/>
          </a:xfrm>
          <a:prstGeom prst="rect">
            <a:avLst/>
          </a:prstGeom>
          <a:solidFill>
            <a:schemeClr val="bg1"/>
          </a:solidFill>
          <a:ln w="28575">
            <a:solidFill>
              <a:srgbClr val="660066"/>
            </a:solidFill>
          </a:ln>
        </p:spPr>
        <p:txBody>
          <a:bodyPr wrap="none" rtlCol="0">
            <a:spAutoFit/>
          </a:bodyPr>
          <a:lstStyle>
            <a:defPPr>
              <a:defRPr lang="en-US"/>
            </a:defPPr>
            <a:lvl1pPr lvl="0"/>
          </a:lstStyle>
          <a:p>
            <a:r>
              <a:rPr lang="en-US" dirty="0"/>
              <a:t>Withdrawal</a:t>
            </a:r>
          </a:p>
        </p:txBody>
      </p:sp>
      <p:sp>
        <p:nvSpPr>
          <p:cNvPr id="21" name="TextBox 20"/>
          <p:cNvSpPr txBox="1"/>
          <p:nvPr/>
        </p:nvSpPr>
        <p:spPr>
          <a:xfrm rot="20446655">
            <a:off x="5690956" y="4593870"/>
            <a:ext cx="2046090" cy="369332"/>
          </a:xfrm>
          <a:prstGeom prst="rect">
            <a:avLst/>
          </a:prstGeom>
          <a:solidFill>
            <a:schemeClr val="bg1"/>
          </a:solidFill>
          <a:ln w="28575">
            <a:solidFill>
              <a:srgbClr val="660066"/>
            </a:solidFill>
          </a:ln>
        </p:spPr>
        <p:txBody>
          <a:bodyPr wrap="none" rtlCol="0">
            <a:spAutoFit/>
          </a:bodyPr>
          <a:lstStyle>
            <a:defPPr>
              <a:defRPr lang="en-US"/>
            </a:defPPr>
          </a:lstStyle>
          <a:p>
            <a:r>
              <a:rPr lang="en-US" dirty="0"/>
              <a:t>Vaginal spermicides </a:t>
            </a:r>
          </a:p>
        </p:txBody>
      </p:sp>
      <p:sp>
        <p:nvSpPr>
          <p:cNvPr id="22" name="TextBox 21"/>
          <p:cNvSpPr txBox="1"/>
          <p:nvPr/>
        </p:nvSpPr>
        <p:spPr>
          <a:xfrm rot="755132">
            <a:off x="7252603" y="3797619"/>
            <a:ext cx="1688571" cy="369332"/>
          </a:xfrm>
          <a:prstGeom prst="rect">
            <a:avLst/>
          </a:prstGeom>
          <a:solidFill>
            <a:schemeClr val="bg1"/>
          </a:solidFill>
          <a:ln w="28575">
            <a:solidFill>
              <a:srgbClr val="660066"/>
            </a:solidFill>
          </a:ln>
        </p:spPr>
        <p:txBody>
          <a:bodyPr wrap="none" rtlCol="0">
            <a:spAutoFit/>
          </a:bodyPr>
          <a:lstStyle>
            <a:defPPr>
              <a:defRPr lang="en-US"/>
            </a:defPPr>
          </a:lstStyle>
          <a:p>
            <a:r>
              <a:rPr lang="en-US" dirty="0"/>
              <a:t>Female condom </a:t>
            </a:r>
          </a:p>
        </p:txBody>
      </p:sp>
      <p:sp>
        <p:nvSpPr>
          <p:cNvPr id="23" name="TextBox 22"/>
          <p:cNvSpPr txBox="1"/>
          <p:nvPr/>
        </p:nvSpPr>
        <p:spPr>
          <a:xfrm rot="883919">
            <a:off x="398164" y="4679527"/>
            <a:ext cx="1480619" cy="369332"/>
          </a:xfrm>
          <a:prstGeom prst="rect">
            <a:avLst/>
          </a:prstGeom>
          <a:solidFill>
            <a:schemeClr val="bg1"/>
          </a:solidFill>
          <a:ln w="28575">
            <a:solidFill>
              <a:srgbClr val="660066"/>
            </a:solidFill>
          </a:ln>
        </p:spPr>
        <p:txBody>
          <a:bodyPr wrap="none" rtlCol="0">
            <a:spAutoFit/>
          </a:bodyPr>
          <a:lstStyle>
            <a:defPPr>
              <a:defRPr lang="en-US"/>
            </a:defPPr>
            <a:lvl1pPr lvl="0"/>
          </a:lstStyle>
          <a:p>
            <a:r>
              <a:rPr lang="en-US" dirty="0"/>
              <a:t>Male condom </a:t>
            </a:r>
          </a:p>
        </p:txBody>
      </p:sp>
      <p:sp>
        <p:nvSpPr>
          <p:cNvPr id="24" name="Rectangle 23"/>
          <p:cNvSpPr/>
          <p:nvPr/>
        </p:nvSpPr>
        <p:spPr>
          <a:xfrm rot="1314784">
            <a:off x="6328358" y="2740330"/>
            <a:ext cx="2502458" cy="369332"/>
          </a:xfrm>
          <a:prstGeom prst="rect">
            <a:avLst/>
          </a:prstGeom>
          <a:solidFill>
            <a:schemeClr val="bg1"/>
          </a:solidFill>
          <a:ln w="28575">
            <a:solidFill>
              <a:srgbClr val="660066"/>
            </a:solidFill>
          </a:ln>
        </p:spPr>
        <p:txBody>
          <a:bodyPr wrap="none" rtlCol="0">
            <a:spAutoFit/>
          </a:bodyPr>
          <a:lstStyle/>
          <a:p>
            <a:r>
              <a:rPr lang="en-US" dirty="0"/>
              <a:t>Contraceptive skin patch </a:t>
            </a:r>
          </a:p>
        </p:txBody>
      </p:sp>
      <p:pic>
        <p:nvPicPr>
          <p:cNvPr id="25" name="Picture 24"/>
          <p:cNvPicPr>
            <a:picLocks noChangeAspect="1"/>
          </p:cNvPicPr>
          <p:nvPr/>
        </p:nvPicPr>
        <p:blipFill>
          <a:blip r:embed="rId3"/>
          <a:stretch>
            <a:fillRect/>
          </a:stretch>
        </p:blipFill>
        <p:spPr>
          <a:xfrm>
            <a:off x="4282608" y="2822998"/>
            <a:ext cx="1431331" cy="1444343"/>
          </a:xfrm>
          <a:prstGeom prst="rect">
            <a:avLst/>
          </a:prstGeom>
          <a:ln w="38100">
            <a:solidFill>
              <a:srgbClr val="660066"/>
            </a:solidFill>
          </a:ln>
        </p:spPr>
      </p:pic>
      <p:sp>
        <p:nvSpPr>
          <p:cNvPr id="26" name="TextBox 25"/>
          <p:cNvSpPr txBox="1"/>
          <p:nvPr/>
        </p:nvSpPr>
        <p:spPr>
          <a:xfrm rot="20288421">
            <a:off x="3216131" y="4161815"/>
            <a:ext cx="537001" cy="369332"/>
          </a:xfrm>
          <a:prstGeom prst="rect">
            <a:avLst/>
          </a:prstGeom>
          <a:solidFill>
            <a:schemeClr val="bg1"/>
          </a:solidFill>
          <a:ln w="28575">
            <a:solidFill>
              <a:srgbClr val="660066"/>
            </a:solidFill>
          </a:ln>
        </p:spPr>
        <p:txBody>
          <a:bodyPr wrap="none" rtlCol="0">
            <a:spAutoFit/>
          </a:bodyPr>
          <a:lstStyle>
            <a:defPPr>
              <a:defRPr lang="en-US"/>
            </a:defPPr>
            <a:lvl1pPr lvl="0"/>
          </a:lstStyle>
          <a:p>
            <a:r>
              <a:rPr lang="en-US" dirty="0" smtClean="0"/>
              <a:t>E.C.</a:t>
            </a:r>
            <a:endParaRPr lang="en-US" dirty="0"/>
          </a:p>
        </p:txBody>
      </p:sp>
    </p:spTree>
    <p:extLst>
      <p:ext uri="{BB962C8B-B14F-4D97-AF65-F5344CB8AC3E}">
        <p14:creationId xmlns:p14="http://schemas.microsoft.com/office/powerpoint/2010/main" val="3688215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1768" y="1853696"/>
            <a:ext cx="3785830" cy="1143000"/>
          </a:xfrm>
          <a:solidFill>
            <a:schemeClr val="bg1"/>
          </a:solidFill>
          <a:ln w="50800">
            <a:solidFill>
              <a:srgbClr val="FF8000"/>
            </a:solidFill>
          </a:ln>
        </p:spPr>
        <p:txBody>
          <a:bodyPr>
            <a:normAutofit fontScale="90000"/>
          </a:bodyPr>
          <a:lstStyle/>
          <a:p>
            <a:r>
              <a:rPr lang="en-US" dirty="0" smtClean="0"/>
              <a:t>Contraceptive </a:t>
            </a:r>
            <a:br>
              <a:rPr lang="en-US" dirty="0" smtClean="0"/>
            </a:br>
            <a:r>
              <a:rPr lang="en-US" dirty="0" smtClean="0"/>
              <a:t>Effectiveness</a:t>
            </a:r>
            <a:endParaRPr lang="en-US" dirty="0"/>
          </a:p>
        </p:txBody>
      </p:sp>
      <p:sp>
        <p:nvSpPr>
          <p:cNvPr id="6" name="Rectangle 5"/>
          <p:cNvSpPr/>
          <p:nvPr/>
        </p:nvSpPr>
        <p:spPr>
          <a:xfrm>
            <a:off x="561768" y="3235999"/>
            <a:ext cx="7789595" cy="3108544"/>
          </a:xfrm>
          <a:prstGeom prst="rect">
            <a:avLst/>
          </a:prstGeom>
          <a:solidFill>
            <a:schemeClr val="bg1"/>
          </a:solidFill>
          <a:ln w="50800">
            <a:solidFill>
              <a:srgbClr val="FF8000"/>
            </a:solidFill>
          </a:ln>
        </p:spPr>
        <p:txBody>
          <a:bodyPr wrap="square">
            <a:spAutoFit/>
          </a:bodyPr>
          <a:lstStyle/>
          <a:p>
            <a:r>
              <a:rPr lang="en-US" sz="2800" b="1" i="1" dirty="0"/>
              <a:t>Use Effectiveness</a:t>
            </a:r>
            <a:r>
              <a:rPr lang="en-US" sz="2800" dirty="0"/>
              <a:t>: How well a birth control method works in ”typical use”, taking into consideration human error and other </a:t>
            </a:r>
            <a:r>
              <a:rPr lang="en-US" sz="2800" dirty="0" smtClean="0"/>
              <a:t>non-ideal </a:t>
            </a:r>
            <a:r>
              <a:rPr lang="en-US" sz="2800" dirty="0"/>
              <a:t>factors. </a:t>
            </a:r>
            <a:endParaRPr lang="en-US" sz="2800" dirty="0" smtClean="0"/>
          </a:p>
          <a:p>
            <a:endParaRPr lang="en-US" sz="2800" dirty="0"/>
          </a:p>
          <a:p>
            <a:r>
              <a:rPr lang="en-US" sz="2800" b="1" i="1" dirty="0"/>
              <a:t>Theoretical Effectiveness</a:t>
            </a:r>
            <a:r>
              <a:rPr lang="en-US" sz="2800" dirty="0"/>
              <a:t>: How well a birth control method works when it is used correctly and when all other conditions are </a:t>
            </a:r>
            <a:r>
              <a:rPr lang="en-US" sz="2800" dirty="0" smtClean="0"/>
              <a:t>ideal: </a:t>
            </a:r>
            <a:r>
              <a:rPr lang="en-US" sz="2800" dirty="0"/>
              <a:t>“perfect use”.</a:t>
            </a:r>
          </a:p>
        </p:txBody>
      </p:sp>
      <p:pic>
        <p:nvPicPr>
          <p:cNvPr id="3" name="Picture 2"/>
          <p:cNvPicPr>
            <a:picLocks noChangeAspect="1"/>
          </p:cNvPicPr>
          <p:nvPr/>
        </p:nvPicPr>
        <p:blipFill>
          <a:blip r:embed="rId3"/>
          <a:stretch>
            <a:fillRect/>
          </a:stretch>
        </p:blipFill>
        <p:spPr>
          <a:xfrm>
            <a:off x="4550166" y="419854"/>
            <a:ext cx="3801197" cy="2576841"/>
          </a:xfrm>
          <a:prstGeom prst="rect">
            <a:avLst/>
          </a:prstGeom>
          <a:ln w="50800">
            <a:solidFill>
              <a:schemeClr val="accent2">
                <a:lumMod val="75000"/>
              </a:schemeClr>
            </a:solidFill>
          </a:ln>
        </p:spPr>
      </p:pic>
    </p:spTree>
    <p:extLst>
      <p:ext uri="{BB962C8B-B14F-4D97-AF65-F5344CB8AC3E}">
        <p14:creationId xmlns:p14="http://schemas.microsoft.com/office/powerpoint/2010/main" val="2970214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254" y="383459"/>
            <a:ext cx="6069540" cy="1143000"/>
          </a:xfrm>
          <a:solidFill>
            <a:schemeClr val="bg1"/>
          </a:solidFill>
          <a:ln w="50800">
            <a:solidFill>
              <a:srgbClr val="FF8000"/>
            </a:solidFill>
          </a:ln>
        </p:spPr>
        <p:txBody>
          <a:bodyPr/>
          <a:lstStyle/>
          <a:p>
            <a:r>
              <a:rPr lang="en-US" dirty="0" smtClean="0"/>
              <a:t>What’s Recommended?</a:t>
            </a:r>
            <a:endParaRPr lang="en-US" dirty="0"/>
          </a:p>
        </p:txBody>
      </p:sp>
      <p:sp>
        <p:nvSpPr>
          <p:cNvPr id="3" name="Text Placeholder 2"/>
          <p:cNvSpPr>
            <a:spLocks noGrp="1"/>
          </p:cNvSpPr>
          <p:nvPr>
            <p:ph type="body" sz="half" idx="1"/>
          </p:nvPr>
        </p:nvSpPr>
        <p:spPr>
          <a:xfrm>
            <a:off x="496254" y="1992262"/>
            <a:ext cx="3770313" cy="3724275"/>
          </a:xfrm>
          <a:solidFill>
            <a:schemeClr val="bg1"/>
          </a:solidFill>
          <a:ln w="53975">
            <a:solidFill>
              <a:schemeClr val="accent5">
                <a:lumMod val="60000"/>
                <a:lumOff val="40000"/>
              </a:schemeClr>
            </a:solidFill>
          </a:ln>
        </p:spPr>
        <p:txBody>
          <a:bodyPr>
            <a:normAutofit fontScale="92500" lnSpcReduction="20000"/>
          </a:bodyPr>
          <a:lstStyle/>
          <a:p>
            <a:pPr marL="0" indent="0">
              <a:buNone/>
            </a:pPr>
            <a:r>
              <a:rPr lang="en-US" dirty="0" smtClean="0"/>
              <a:t>For sexually active couples who do not wish to get pregnant: </a:t>
            </a:r>
            <a:r>
              <a:rPr lang="en-US" sz="5400" dirty="0" smtClean="0"/>
              <a:t>LARC:</a:t>
            </a:r>
          </a:p>
          <a:p>
            <a:pPr lvl="1">
              <a:buFont typeface="Wingdings" charset="2"/>
              <a:buChar char="Ø"/>
            </a:pPr>
            <a:r>
              <a:rPr lang="en-US" sz="4300" dirty="0" smtClean="0"/>
              <a:t>IUD</a:t>
            </a:r>
          </a:p>
          <a:p>
            <a:pPr lvl="1">
              <a:buFont typeface="Wingdings" charset="2"/>
              <a:buChar char="Ø"/>
            </a:pPr>
            <a:r>
              <a:rPr lang="en-US" sz="4300" dirty="0" smtClean="0"/>
              <a:t>Implantable rod</a:t>
            </a:r>
          </a:p>
          <a:p>
            <a:pPr marL="0" indent="0">
              <a:buNone/>
            </a:pPr>
            <a:endParaRPr lang="en-US" sz="5400" dirty="0"/>
          </a:p>
        </p:txBody>
      </p:sp>
      <p:pic>
        <p:nvPicPr>
          <p:cNvPr id="6" name="Picture 5"/>
          <p:cNvPicPr>
            <a:picLocks noChangeAspect="1"/>
          </p:cNvPicPr>
          <p:nvPr/>
        </p:nvPicPr>
        <p:blipFill>
          <a:blip r:embed="rId3"/>
          <a:stretch>
            <a:fillRect/>
          </a:stretch>
        </p:blipFill>
        <p:spPr>
          <a:xfrm rot="484283">
            <a:off x="4852900" y="1539521"/>
            <a:ext cx="3423100" cy="4988987"/>
          </a:xfrm>
          <a:prstGeom prst="rect">
            <a:avLst/>
          </a:prstGeom>
          <a:ln w="50800">
            <a:solidFill>
              <a:schemeClr val="accent2">
                <a:lumMod val="75000"/>
              </a:schemeClr>
            </a:solidFill>
          </a:ln>
        </p:spPr>
      </p:pic>
    </p:spTree>
    <p:extLst>
      <p:ext uri="{BB962C8B-B14F-4D97-AF65-F5344CB8AC3E}">
        <p14:creationId xmlns:p14="http://schemas.microsoft.com/office/powerpoint/2010/main" val="2893684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6081" name="Title 1"/>
          <p:cNvSpPr>
            <a:spLocks noGrp="1"/>
          </p:cNvSpPr>
          <p:nvPr>
            <p:ph type="title"/>
          </p:nvPr>
        </p:nvSpPr>
        <p:spPr>
          <a:xfrm>
            <a:off x="381000" y="488440"/>
            <a:ext cx="5615266" cy="1264160"/>
          </a:xfrm>
          <a:solidFill>
            <a:schemeClr val="bg1"/>
          </a:solidFill>
          <a:ln w="57150">
            <a:solidFill>
              <a:srgbClr val="FF6666"/>
            </a:solidFill>
          </a:ln>
        </p:spPr>
        <p:txBody>
          <a:bodyPr>
            <a:normAutofit fontScale="90000"/>
          </a:bodyPr>
          <a:lstStyle/>
          <a:p>
            <a:pPr algn="l"/>
            <a:r>
              <a:rPr lang="en-US" dirty="0" smtClean="0">
                <a:latin typeface="Trebuchet MS" charset="0"/>
                <a:ea typeface="ＭＳ Ｐゴシック" charset="0"/>
                <a:cs typeface="ＭＳ Ｐゴシック" charset="0"/>
              </a:rPr>
              <a:t>LARC: </a:t>
            </a:r>
            <a:br>
              <a:rPr lang="en-US" dirty="0" smtClean="0">
                <a:latin typeface="Trebuchet MS" charset="0"/>
                <a:ea typeface="ＭＳ Ｐゴシック" charset="0"/>
                <a:cs typeface="ＭＳ Ｐゴシック" charset="0"/>
              </a:rPr>
            </a:br>
            <a:r>
              <a:rPr lang="en-US" dirty="0" smtClean="0">
                <a:latin typeface="Trebuchet MS" charset="0"/>
                <a:ea typeface="ＭＳ Ｐゴシック" charset="0"/>
                <a:cs typeface="ＭＳ Ｐゴシック" charset="0"/>
              </a:rPr>
              <a:t>Eliminates Human Error</a:t>
            </a:r>
            <a:endParaRPr lang="en-US" dirty="0">
              <a:latin typeface="Trebuchet MS" charset="0"/>
              <a:ea typeface="ＭＳ Ｐゴシック" charset="0"/>
              <a:cs typeface="ＭＳ Ｐゴシック" charset="0"/>
            </a:endParaRPr>
          </a:p>
        </p:txBody>
      </p:sp>
      <p:sp>
        <p:nvSpPr>
          <p:cNvPr id="45058" name="Content Placeholder 2"/>
          <p:cNvSpPr>
            <a:spLocks noGrp="1"/>
          </p:cNvSpPr>
          <p:nvPr>
            <p:ph idx="1"/>
          </p:nvPr>
        </p:nvSpPr>
        <p:spPr>
          <a:xfrm>
            <a:off x="457199" y="2185853"/>
            <a:ext cx="8226311" cy="4324350"/>
          </a:xfrm>
          <a:solidFill>
            <a:schemeClr val="bg1"/>
          </a:solidFill>
          <a:ln w="50800">
            <a:solidFill>
              <a:srgbClr val="8D3EFF"/>
            </a:solidFill>
          </a:ln>
        </p:spPr>
        <p:txBody>
          <a:bodyPr>
            <a:normAutofit fontScale="92500"/>
          </a:bodyPr>
          <a:lstStyle/>
          <a:p>
            <a:pPr marL="0" indent="0">
              <a:buNone/>
              <a:defRPr/>
            </a:pPr>
            <a:r>
              <a:rPr lang="en-US" dirty="0">
                <a:latin typeface="+mj-lt"/>
                <a:ea typeface="ＭＳ Ｐゴシック" charset="0"/>
                <a:cs typeface="ＭＳ Ｐゴシック" charset="0"/>
              </a:rPr>
              <a:t>Long acting reversible contraceptives</a:t>
            </a:r>
          </a:p>
          <a:p>
            <a:pPr>
              <a:defRPr/>
            </a:pPr>
            <a:r>
              <a:rPr lang="en-US" dirty="0">
                <a:latin typeface="+mj-lt"/>
                <a:ea typeface="ＭＳ Ｐゴシック" charset="0"/>
                <a:cs typeface="ＭＳ Ｐゴシック" charset="0"/>
              </a:rPr>
              <a:t>Include:</a:t>
            </a:r>
          </a:p>
          <a:p>
            <a:pPr lvl="1">
              <a:defRPr/>
            </a:pPr>
            <a:r>
              <a:rPr lang="en-US" dirty="0">
                <a:latin typeface="+mj-lt"/>
                <a:ea typeface="ＭＳ Ｐゴシック" charset="0"/>
              </a:rPr>
              <a:t>Implant </a:t>
            </a:r>
            <a:r>
              <a:rPr lang="en-US" dirty="0" smtClean="0">
                <a:latin typeface="+mj-lt"/>
                <a:ea typeface="ＭＳ Ｐゴシック" charset="0"/>
              </a:rPr>
              <a:t>(</a:t>
            </a:r>
            <a:r>
              <a:rPr lang="en-US" dirty="0" err="1" smtClean="0">
                <a:latin typeface="+mj-lt"/>
                <a:ea typeface="ＭＳ Ｐゴシック" charset="0"/>
              </a:rPr>
              <a:t>Nexplanon</a:t>
            </a:r>
            <a:r>
              <a:rPr lang="en-US" dirty="0">
                <a:latin typeface="+mj-lt"/>
                <a:ea typeface="ＭＳ Ｐゴシック" charset="0"/>
              </a:rPr>
              <a:t>)</a:t>
            </a:r>
          </a:p>
          <a:p>
            <a:pPr lvl="1">
              <a:defRPr/>
            </a:pPr>
            <a:r>
              <a:rPr lang="en-US" dirty="0" err="1">
                <a:latin typeface="+mj-lt"/>
                <a:ea typeface="ＭＳ Ｐゴシック" charset="0"/>
              </a:rPr>
              <a:t>IntraUterine</a:t>
            </a:r>
            <a:r>
              <a:rPr lang="en-US" dirty="0">
                <a:latin typeface="+mj-lt"/>
                <a:ea typeface="ＭＳ Ｐゴシック" charset="0"/>
              </a:rPr>
              <a:t> Device (IUD:  </a:t>
            </a:r>
            <a:r>
              <a:rPr lang="en-US" dirty="0" err="1" smtClean="0">
                <a:latin typeface="+mj-lt"/>
                <a:ea typeface="ＭＳ Ｐゴシック" charset="0"/>
              </a:rPr>
              <a:t>Skyla</a:t>
            </a:r>
            <a:r>
              <a:rPr lang="en-US" dirty="0" smtClean="0">
                <a:latin typeface="+mj-lt"/>
                <a:ea typeface="ＭＳ Ｐゴシック" charset="0"/>
              </a:rPr>
              <a:t>, </a:t>
            </a:r>
            <a:r>
              <a:rPr lang="en-US" dirty="0" err="1" smtClean="0">
                <a:latin typeface="+mj-lt"/>
                <a:ea typeface="ＭＳ Ｐゴシック" charset="0"/>
              </a:rPr>
              <a:t>Mirena</a:t>
            </a:r>
            <a:r>
              <a:rPr lang="en-US" dirty="0" smtClean="0">
                <a:latin typeface="+mj-lt"/>
                <a:ea typeface="ＭＳ Ｐゴシック" charset="0"/>
              </a:rPr>
              <a:t>, </a:t>
            </a:r>
            <a:r>
              <a:rPr lang="en-US" dirty="0">
                <a:latin typeface="+mj-lt"/>
                <a:ea typeface="ＭＳ Ｐゴシック" charset="0"/>
              </a:rPr>
              <a:t>or </a:t>
            </a:r>
            <a:r>
              <a:rPr lang="en-US" dirty="0" err="1">
                <a:latin typeface="+mj-lt"/>
                <a:ea typeface="ＭＳ Ｐゴシック" charset="0"/>
              </a:rPr>
              <a:t>ParaGard</a:t>
            </a:r>
            <a:r>
              <a:rPr lang="en-US" dirty="0">
                <a:latin typeface="+mj-lt"/>
                <a:ea typeface="ＭＳ Ｐゴシック" charset="0"/>
              </a:rPr>
              <a:t>)</a:t>
            </a:r>
          </a:p>
          <a:p>
            <a:pPr>
              <a:defRPr/>
            </a:pPr>
            <a:r>
              <a:rPr lang="en-US" dirty="0">
                <a:latin typeface="+mj-lt"/>
                <a:ea typeface="ＭＳ Ｐゴシック" charset="0"/>
                <a:cs typeface="ＭＳ Ｐゴシック" charset="0"/>
              </a:rPr>
              <a:t>H</a:t>
            </a:r>
            <a:r>
              <a:rPr lang="en-US" dirty="0" smtClean="0">
                <a:latin typeface="+mj-lt"/>
                <a:ea typeface="ＭＳ Ｐゴシック" charset="0"/>
                <a:cs typeface="ＭＳ Ｐゴシック" charset="0"/>
              </a:rPr>
              <a:t>ighly effective </a:t>
            </a:r>
            <a:r>
              <a:rPr lang="en-US" dirty="0">
                <a:latin typeface="+mj-lt"/>
                <a:ea typeface="ＭＳ Ｐゴシック" charset="0"/>
                <a:cs typeface="ＭＳ Ｐゴシック" charset="0"/>
              </a:rPr>
              <a:t>and </a:t>
            </a:r>
            <a:r>
              <a:rPr lang="en-US" dirty="0" smtClean="0">
                <a:latin typeface="+mj-lt"/>
                <a:ea typeface="ＭＳ Ｐゴシック" charset="0"/>
                <a:cs typeface="ＭＳ Ｐゴシック" charset="0"/>
              </a:rPr>
              <a:t>considered BEST </a:t>
            </a:r>
            <a:r>
              <a:rPr lang="en-US" dirty="0">
                <a:latin typeface="+mj-lt"/>
                <a:ea typeface="ＭＳ Ｐゴシック" charset="0"/>
                <a:cs typeface="ＭＳ Ｐゴシック" charset="0"/>
              </a:rPr>
              <a:t>choices for reducing risk for teen pregnancy.</a:t>
            </a:r>
          </a:p>
          <a:p>
            <a:pPr>
              <a:defRPr/>
            </a:pPr>
            <a:r>
              <a:rPr lang="en-US" dirty="0">
                <a:latin typeface="+mj-lt"/>
                <a:ea typeface="ＭＳ Ｐゴシック" charset="0"/>
                <a:cs typeface="ＭＳ Ｐゴシック" charset="0"/>
              </a:rPr>
              <a:t>Paired with a condom, they are even more effective (Double Dutch!</a:t>
            </a:r>
            <a:r>
              <a:rPr lang="en-US" dirty="0" smtClean="0">
                <a:latin typeface="+mj-lt"/>
                <a:ea typeface="ＭＳ Ｐゴシック" charset="0"/>
                <a:cs typeface="ＭＳ Ｐゴシック" charset="0"/>
              </a:rPr>
              <a:t>).</a:t>
            </a:r>
            <a:endParaRPr lang="en-US" dirty="0">
              <a:latin typeface="+mj-lt"/>
              <a:ea typeface="ＭＳ Ｐゴシック" charset="0"/>
              <a:cs typeface="ＭＳ Ｐゴシック" charset="0"/>
            </a:endParaRPr>
          </a:p>
        </p:txBody>
      </p:sp>
      <p:pic>
        <p:nvPicPr>
          <p:cNvPr id="11269" name="Picture 5" descr="1 in 10 new mothers is a teen. CDC Vital Signs™: www.cdc.gov/vitalsigns"/>
          <p:cNvPicPr>
            <a:picLocks noChangeAspect="1" noChangeArrowheads="1"/>
          </p:cNvPicPr>
          <p:nvPr/>
        </p:nvPicPr>
        <p:blipFill>
          <a:blip r:embed="rId3" cstate="print"/>
          <a:srcRect/>
          <a:stretch>
            <a:fillRect/>
          </a:stretch>
        </p:blipFill>
        <p:spPr bwMode="auto">
          <a:xfrm>
            <a:off x="6720429" y="852353"/>
            <a:ext cx="2325872" cy="2667000"/>
          </a:xfrm>
          <a:prstGeom prst="rect">
            <a:avLst/>
          </a:prstGeom>
          <a:ln>
            <a:noFill/>
          </a:ln>
          <a:effectLst>
            <a:softEdge rad="112500"/>
          </a:effectLst>
        </p:spPr>
      </p:pic>
    </p:spTree>
    <p:extLst>
      <p:ext uri="{BB962C8B-B14F-4D97-AF65-F5344CB8AC3E}">
        <p14:creationId xmlns:p14="http://schemas.microsoft.com/office/powerpoint/2010/main" val="2817176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3793" name="AutoShape 2"/>
          <p:cNvSpPr>
            <a:spLocks noGrp="1" noChangeArrowheads="1"/>
          </p:cNvSpPr>
          <p:nvPr>
            <p:ph type="title"/>
          </p:nvPr>
        </p:nvSpPr>
        <p:spPr>
          <a:xfrm>
            <a:off x="609600" y="264411"/>
            <a:ext cx="3581400" cy="838200"/>
          </a:xfrm>
          <a:solidFill>
            <a:schemeClr val="bg1"/>
          </a:solidFill>
          <a:ln w="63500">
            <a:solidFill>
              <a:schemeClr val="tx2">
                <a:lumMod val="60000"/>
                <a:lumOff val="40000"/>
              </a:schemeClr>
            </a:solidFill>
          </a:ln>
        </p:spPr>
        <p:txBody>
          <a:bodyPr/>
          <a:lstStyle/>
          <a:p>
            <a:pPr eaLnBrk="1" hangingPunct="1"/>
            <a:r>
              <a:rPr lang="en-US" sz="4400" dirty="0">
                <a:latin typeface="Trebuchet MS" charset="0"/>
                <a:ea typeface="ＭＳ Ｐゴシック" charset="0"/>
                <a:cs typeface="ＭＳ Ｐゴシック" charset="0"/>
              </a:rPr>
              <a:t>Implants</a:t>
            </a:r>
          </a:p>
        </p:txBody>
      </p:sp>
      <p:sp>
        <p:nvSpPr>
          <p:cNvPr id="33794" name="Rectangle 3"/>
          <p:cNvSpPr>
            <a:spLocks noGrp="1" noChangeArrowheads="1"/>
          </p:cNvSpPr>
          <p:nvPr>
            <p:ph sz="quarter" idx="1"/>
          </p:nvPr>
        </p:nvSpPr>
        <p:spPr>
          <a:xfrm>
            <a:off x="381000" y="1500051"/>
            <a:ext cx="3966598" cy="4910719"/>
          </a:xfrm>
          <a:solidFill>
            <a:schemeClr val="bg1"/>
          </a:solidFill>
          <a:ln w="50800">
            <a:solidFill>
              <a:schemeClr val="tx1"/>
            </a:solidFill>
          </a:ln>
        </p:spPr>
        <p:txBody>
          <a:bodyPr>
            <a:normAutofit fontScale="92500" lnSpcReduction="10000"/>
          </a:bodyPr>
          <a:lstStyle/>
          <a:p>
            <a:pPr eaLnBrk="1" hangingPunct="1"/>
            <a:r>
              <a:rPr lang="en-US" dirty="0">
                <a:latin typeface="+mj-lt"/>
                <a:ea typeface="ＭＳ Ｐゴシック" charset="0"/>
                <a:cs typeface="ＭＳ Ｐゴシック" charset="0"/>
              </a:rPr>
              <a:t>Placed under skin by professional to deliver small, steady doses of progestin</a:t>
            </a:r>
          </a:p>
          <a:p>
            <a:pPr eaLnBrk="1" hangingPunct="1"/>
            <a:r>
              <a:rPr lang="en-US" dirty="0" err="1">
                <a:latin typeface="+mj-lt"/>
                <a:ea typeface="ＭＳ Ｐゴシック" charset="0"/>
                <a:cs typeface="ＭＳ Ｐゴシック" charset="0"/>
              </a:rPr>
              <a:t>Nexplanon</a:t>
            </a:r>
            <a:r>
              <a:rPr lang="en-US" dirty="0">
                <a:latin typeface="+mj-lt"/>
                <a:ea typeface="ＭＳ Ｐゴシック" charset="0"/>
                <a:cs typeface="ＭＳ Ｐゴシック" charset="0"/>
              </a:rPr>
              <a:t>: 1 </a:t>
            </a:r>
            <a:r>
              <a:rPr lang="en-US" dirty="0" smtClean="0">
                <a:latin typeface="+mj-lt"/>
                <a:ea typeface="ＭＳ Ｐゴシック" charset="0"/>
                <a:cs typeface="ＭＳ Ｐゴシック" charset="0"/>
              </a:rPr>
              <a:t>rod; </a:t>
            </a:r>
            <a:r>
              <a:rPr lang="en-US" dirty="0">
                <a:latin typeface="+mj-lt"/>
                <a:ea typeface="ＭＳ Ｐゴシック" charset="0"/>
                <a:cs typeface="ＭＳ Ｐゴシック" charset="0"/>
              </a:rPr>
              <a:t>effective for three years</a:t>
            </a:r>
          </a:p>
          <a:p>
            <a:pPr eaLnBrk="1" hangingPunct="1"/>
            <a:r>
              <a:rPr lang="en-US" dirty="0">
                <a:latin typeface="+mj-lt"/>
                <a:ea typeface="ＭＳ Ｐゴシック" charset="0"/>
                <a:cs typeface="ＭＳ Ｐゴシック" charset="0"/>
              </a:rPr>
              <a:t>Highest effectiveness rate of hormonal methods (removes human error)</a:t>
            </a:r>
          </a:p>
          <a:p>
            <a:pPr eaLnBrk="1" hangingPunct="1">
              <a:buFont typeface="Wingdings" charset="0"/>
              <a:buNone/>
            </a:pPr>
            <a:endParaRPr lang="en-US" i="1" dirty="0">
              <a:latin typeface="Georgia" charset="0"/>
              <a:ea typeface="ＭＳ Ｐゴシック" charset="0"/>
              <a:cs typeface="ＭＳ Ｐゴシック" charset="0"/>
            </a:endParaRPr>
          </a:p>
        </p:txBody>
      </p:sp>
      <p:pic>
        <p:nvPicPr>
          <p:cNvPr id="33795" name="Picture 4" descr="http://www.utdol.com/patients/content/images/OBGYN/15303/Implan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1501" y="3235779"/>
            <a:ext cx="2057400" cy="2794000"/>
          </a:xfrm>
          <a:prstGeom prst="rect">
            <a:avLst/>
          </a:prstGeom>
          <a:noFill/>
          <a:ln w="57150">
            <a:solidFill>
              <a:schemeClr val="tx2">
                <a:lumMod val="60000"/>
                <a:lumOff val="40000"/>
              </a:schemeClr>
            </a:solidFill>
            <a:miter lim="800000"/>
            <a:headEnd/>
            <a:tailEnd/>
          </a:ln>
          <a:extLst>
            <a:ext uri="{909E8E84-426E-40dd-AFC4-6F175D3DCCD1}">
              <a14:hiddenFill xmlns:a14="http://schemas.microsoft.com/office/drawing/2010/main" xmlns="">
                <a:solidFill>
                  <a:srgbClr val="FFFFFF"/>
                </a:solidFill>
              </a14:hiddenFill>
            </a:ext>
          </a:extLst>
        </p:spPr>
      </p:pic>
      <p:pic>
        <p:nvPicPr>
          <p:cNvPr id="33796" name="Picture 6" descr="http://www.cmdrc.com/Data/Images/Implanon%2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1501" y="683511"/>
            <a:ext cx="3810000" cy="2530475"/>
          </a:xfrm>
          <a:prstGeom prst="rect">
            <a:avLst/>
          </a:prstGeom>
          <a:noFill/>
          <a:ln w="57150">
            <a:solidFill>
              <a:schemeClr val="tx2">
                <a:lumMod val="60000"/>
                <a:lumOff val="40000"/>
              </a:schemeClr>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7967159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7889" name="Title 1"/>
          <p:cNvSpPr>
            <a:spLocks noGrp="1"/>
          </p:cNvSpPr>
          <p:nvPr>
            <p:ph type="title"/>
          </p:nvPr>
        </p:nvSpPr>
        <p:spPr>
          <a:xfrm>
            <a:off x="360693" y="2819665"/>
            <a:ext cx="3128728" cy="1066800"/>
          </a:xfrm>
          <a:solidFill>
            <a:schemeClr val="bg1"/>
          </a:solidFill>
          <a:ln w="50800">
            <a:solidFill>
              <a:schemeClr val="tx2">
                <a:lumMod val="40000"/>
                <a:lumOff val="60000"/>
              </a:schemeClr>
            </a:solidFill>
          </a:ln>
        </p:spPr>
        <p:txBody>
          <a:bodyPr/>
          <a:lstStyle/>
          <a:p>
            <a:pPr algn="l"/>
            <a:r>
              <a:rPr lang="en-US" dirty="0">
                <a:latin typeface="Trebuchet MS" charset="0"/>
                <a:ea typeface="ＭＳ Ｐゴシック" charset="0"/>
                <a:cs typeface="ＭＳ Ｐゴシック" charset="0"/>
              </a:rPr>
              <a:t>IUD: </a:t>
            </a:r>
            <a:r>
              <a:rPr lang="en-US" dirty="0" err="1">
                <a:latin typeface="Trebuchet MS" charset="0"/>
                <a:ea typeface="ＭＳ Ｐゴシック" charset="0"/>
                <a:cs typeface="ＭＳ Ｐゴシック" charset="0"/>
              </a:rPr>
              <a:t>Mirena</a:t>
            </a:r>
            <a:endParaRPr lang="en-US" dirty="0">
              <a:latin typeface="Trebuchet MS" charset="0"/>
              <a:ea typeface="ＭＳ Ｐゴシック" charset="0"/>
              <a:cs typeface="ＭＳ Ｐゴシック" charset="0"/>
            </a:endParaRPr>
          </a:p>
        </p:txBody>
      </p:sp>
      <p:sp>
        <p:nvSpPr>
          <p:cNvPr id="37890" name="Content Placeholder 2"/>
          <p:cNvSpPr>
            <a:spLocks noGrp="1"/>
          </p:cNvSpPr>
          <p:nvPr>
            <p:ph idx="1"/>
          </p:nvPr>
        </p:nvSpPr>
        <p:spPr>
          <a:xfrm>
            <a:off x="360693" y="4185835"/>
            <a:ext cx="8229600" cy="2404709"/>
          </a:xfrm>
          <a:solidFill>
            <a:schemeClr val="bg1"/>
          </a:solidFill>
          <a:ln w="50800">
            <a:solidFill>
              <a:schemeClr val="accent5">
                <a:lumMod val="60000"/>
                <a:lumOff val="40000"/>
              </a:schemeClr>
            </a:solidFill>
          </a:ln>
        </p:spPr>
        <p:txBody>
          <a:bodyPr/>
          <a:lstStyle/>
          <a:p>
            <a:r>
              <a:rPr lang="en-US" dirty="0">
                <a:latin typeface="+mj-lt"/>
                <a:ea typeface="ＭＳ Ｐゴシック" charset="0"/>
                <a:cs typeface="ＭＳ Ｐゴシック" charset="0"/>
              </a:rPr>
              <a:t>Small, "T-shaped" device </a:t>
            </a:r>
            <a:r>
              <a:rPr lang="en-US" dirty="0" smtClean="0">
                <a:latin typeface="+mj-lt"/>
                <a:ea typeface="ＭＳ Ｐゴシック" charset="0"/>
                <a:cs typeface="ＭＳ Ｐゴシック" charset="0"/>
              </a:rPr>
              <a:t>placed in uterus. </a:t>
            </a:r>
          </a:p>
          <a:p>
            <a:r>
              <a:rPr lang="en-US" dirty="0" smtClean="0">
                <a:latin typeface="+mj-lt"/>
                <a:ea typeface="ＭＳ Ｐゴシック" charset="0"/>
                <a:cs typeface="ＭＳ Ｐゴシック" charset="0"/>
              </a:rPr>
              <a:t>Releases </a:t>
            </a:r>
            <a:r>
              <a:rPr lang="en-US" dirty="0">
                <a:latin typeface="+mj-lt"/>
                <a:ea typeface="ＭＳ Ｐゴシック" charset="0"/>
                <a:cs typeface="ＭＳ Ｐゴシック" charset="0"/>
              </a:rPr>
              <a:t>a small amount of progestin.</a:t>
            </a:r>
          </a:p>
          <a:p>
            <a:r>
              <a:rPr lang="en-US" dirty="0">
                <a:latin typeface="+mj-lt"/>
                <a:ea typeface="ＭＳ Ｐゴシック" charset="0"/>
                <a:cs typeface="ＭＳ Ｐゴシック" charset="0"/>
              </a:rPr>
              <a:t>Safe, effective, and </a:t>
            </a:r>
            <a:r>
              <a:rPr lang="en-US" dirty="0" smtClean="0">
                <a:latin typeface="+mj-lt"/>
                <a:ea typeface="ＭＳ Ｐゴシック" charset="0"/>
                <a:cs typeface="ＭＳ Ｐゴシック" charset="0"/>
              </a:rPr>
              <a:t>long-lasting (5 years).</a:t>
            </a:r>
            <a:endParaRPr lang="en-US" dirty="0">
              <a:latin typeface="+mj-lt"/>
              <a:ea typeface="ＭＳ Ｐゴシック" charset="0"/>
              <a:cs typeface="ＭＳ Ｐゴシック" charset="0"/>
            </a:endParaRPr>
          </a:p>
          <a:p>
            <a:r>
              <a:rPr lang="en-US" dirty="0" smtClean="0">
                <a:latin typeface="+mj-lt"/>
                <a:ea typeface="ＭＳ Ｐゴシック" charset="0"/>
                <a:cs typeface="ＭＳ Ｐゴシック" charset="0"/>
              </a:rPr>
              <a:t>Only available by health </a:t>
            </a:r>
            <a:r>
              <a:rPr lang="en-US" dirty="0">
                <a:latin typeface="+mj-lt"/>
                <a:ea typeface="ＭＳ Ｐゴシック" charset="0"/>
                <a:cs typeface="ＭＳ Ｐゴシック" charset="0"/>
              </a:rPr>
              <a:t>care </a:t>
            </a:r>
            <a:r>
              <a:rPr lang="en-US" dirty="0" smtClean="0">
                <a:latin typeface="+mj-lt"/>
                <a:ea typeface="ＭＳ Ｐゴシック" charset="0"/>
                <a:cs typeface="ＭＳ Ｐゴシック" charset="0"/>
              </a:rPr>
              <a:t>provider</a:t>
            </a:r>
            <a:r>
              <a:rPr lang="en-US" dirty="0">
                <a:latin typeface="+mj-lt"/>
                <a:ea typeface="ＭＳ Ｐゴシック" charset="0"/>
                <a:cs typeface="ＭＳ Ｐゴシック" charset="0"/>
              </a:rPr>
              <a:t>.</a:t>
            </a:r>
          </a:p>
        </p:txBody>
      </p:sp>
      <p:pic>
        <p:nvPicPr>
          <p:cNvPr id="37891" name="Picture 2" descr="Mirena I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030" y="2032265"/>
            <a:ext cx="2362200" cy="1854200"/>
          </a:xfrm>
          <a:prstGeom prst="rect">
            <a:avLst/>
          </a:prstGeom>
          <a:noFill/>
          <a:ln w="50800">
            <a:solidFill>
              <a:srgbClr val="FF6666"/>
            </a:solidFill>
            <a:miter lim="800000"/>
            <a:headEnd/>
            <a:tailEnd/>
          </a:ln>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4"/>
          <a:stretch>
            <a:fillRect/>
          </a:stretch>
        </p:blipFill>
        <p:spPr>
          <a:xfrm>
            <a:off x="6132229" y="663631"/>
            <a:ext cx="2644747" cy="3222834"/>
          </a:xfrm>
          <a:prstGeom prst="rect">
            <a:avLst/>
          </a:prstGeom>
          <a:noFill/>
          <a:ln w="50800">
            <a:solidFill>
              <a:srgbClr val="FF6666"/>
            </a:solidFill>
            <a:miter lim="800000"/>
            <a:headEnd/>
            <a:tailEnd/>
          </a:ln>
        </p:spPr>
      </p:pic>
    </p:spTree>
    <p:extLst>
      <p:ext uri="{BB962C8B-B14F-4D97-AF65-F5344CB8AC3E}">
        <p14:creationId xmlns:p14="http://schemas.microsoft.com/office/powerpoint/2010/main" val="1323774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00040"/>
        </a:solidFill>
        <a:effectLst/>
      </p:bgPr>
    </p:bg>
    <p:spTree>
      <p:nvGrpSpPr>
        <p:cNvPr id="1" name=""/>
        <p:cNvGrpSpPr/>
        <p:nvPr/>
      </p:nvGrpSpPr>
      <p:grpSpPr>
        <a:xfrm>
          <a:off x="0" y="0"/>
          <a:ext cx="0" cy="0"/>
          <a:chOff x="0" y="0"/>
          <a:chExt cx="0" cy="0"/>
        </a:xfrm>
      </p:grpSpPr>
      <p:sp>
        <p:nvSpPr>
          <p:cNvPr id="38914" name="Title 1"/>
          <p:cNvSpPr>
            <a:spLocks noGrp="1"/>
          </p:cNvSpPr>
          <p:nvPr>
            <p:ph type="title"/>
          </p:nvPr>
        </p:nvSpPr>
        <p:spPr>
          <a:xfrm>
            <a:off x="857626" y="980627"/>
            <a:ext cx="3077984" cy="1143000"/>
          </a:xfrm>
          <a:solidFill>
            <a:schemeClr val="bg1"/>
          </a:solidFill>
          <a:ln w="57150">
            <a:solidFill>
              <a:srgbClr val="FF8000"/>
            </a:solidFill>
          </a:ln>
        </p:spPr>
        <p:txBody>
          <a:bodyPr/>
          <a:lstStyle/>
          <a:p>
            <a:r>
              <a:rPr lang="en-US" dirty="0">
                <a:latin typeface="Trebuchet MS" charset="0"/>
                <a:ea typeface="ＭＳ Ｐゴシック" charset="0"/>
                <a:cs typeface="ＭＳ Ｐゴシック" charset="0"/>
              </a:rPr>
              <a:t>IUD: </a:t>
            </a:r>
            <a:r>
              <a:rPr lang="en-US" dirty="0" err="1">
                <a:latin typeface="Trebuchet MS" charset="0"/>
                <a:ea typeface="ＭＳ Ｐゴシック" charset="0"/>
                <a:cs typeface="ＭＳ Ｐゴシック" charset="0"/>
              </a:rPr>
              <a:t>Skyla</a:t>
            </a:r>
            <a:endParaRPr lang="en-US" dirty="0">
              <a:latin typeface="Trebuchet MS" charset="0"/>
              <a:ea typeface="ＭＳ Ｐゴシック" charset="0"/>
              <a:cs typeface="ＭＳ Ｐゴシック" charset="0"/>
            </a:endParaRPr>
          </a:p>
        </p:txBody>
      </p:sp>
      <p:sp>
        <p:nvSpPr>
          <p:cNvPr id="38915" name="Content Placeholder 2"/>
          <p:cNvSpPr>
            <a:spLocks noGrp="1"/>
          </p:cNvSpPr>
          <p:nvPr>
            <p:ph idx="1"/>
          </p:nvPr>
        </p:nvSpPr>
        <p:spPr>
          <a:xfrm>
            <a:off x="365674" y="2290686"/>
            <a:ext cx="4038600" cy="3402820"/>
          </a:xfrm>
          <a:solidFill>
            <a:schemeClr val="bg1"/>
          </a:solidFill>
          <a:ln w="50800">
            <a:solidFill>
              <a:srgbClr val="FF6666"/>
            </a:solidFill>
          </a:ln>
        </p:spPr>
        <p:txBody>
          <a:bodyPr/>
          <a:lstStyle/>
          <a:p>
            <a:r>
              <a:rPr lang="en-US" dirty="0">
                <a:latin typeface="+mj-lt"/>
                <a:ea typeface="ＭＳ Ｐゴシック" charset="0"/>
                <a:cs typeface="ＭＳ Ｐゴシック" charset="0"/>
              </a:rPr>
              <a:t>Same hormone as in </a:t>
            </a:r>
            <a:r>
              <a:rPr lang="en-US" dirty="0" err="1">
                <a:latin typeface="+mj-lt"/>
                <a:ea typeface="ＭＳ Ｐゴシック" charset="0"/>
                <a:cs typeface="ＭＳ Ｐゴシック" charset="0"/>
              </a:rPr>
              <a:t>Mirena</a:t>
            </a:r>
            <a:r>
              <a:rPr lang="en-US" dirty="0">
                <a:latin typeface="+mj-lt"/>
                <a:ea typeface="ＭＳ Ｐゴシック" charset="0"/>
                <a:cs typeface="ＭＳ Ｐゴシック" charset="0"/>
              </a:rPr>
              <a:t>, just less</a:t>
            </a:r>
          </a:p>
          <a:p>
            <a:r>
              <a:rPr lang="en-US" dirty="0">
                <a:latin typeface="+mj-lt"/>
                <a:ea typeface="ＭＳ Ｐゴシック" charset="0"/>
                <a:cs typeface="ＭＳ Ｐゴシック" charset="0"/>
              </a:rPr>
              <a:t>Works for 3 years</a:t>
            </a:r>
          </a:p>
          <a:p>
            <a:r>
              <a:rPr lang="en-US" dirty="0">
                <a:latin typeface="+mj-lt"/>
                <a:ea typeface="ＭＳ Ｐゴシック" charset="0"/>
                <a:cs typeface="ＭＳ Ｐゴシック" charset="0"/>
              </a:rPr>
              <a:t>Smaller device</a:t>
            </a:r>
          </a:p>
          <a:p>
            <a:r>
              <a:rPr lang="en-US" dirty="0" smtClean="0">
                <a:latin typeface="+mj-lt"/>
                <a:ea typeface="ＭＳ Ｐゴシック" charset="0"/>
                <a:cs typeface="ＭＳ Ｐゴシック" charset="0"/>
              </a:rPr>
              <a:t>Only available by health </a:t>
            </a:r>
            <a:r>
              <a:rPr lang="en-US" dirty="0">
                <a:latin typeface="+mj-lt"/>
                <a:ea typeface="ＭＳ Ｐゴシック" charset="0"/>
                <a:cs typeface="ＭＳ Ｐゴシック" charset="0"/>
              </a:rPr>
              <a:t>care provider</a:t>
            </a:r>
          </a:p>
        </p:txBody>
      </p:sp>
      <p:pic>
        <p:nvPicPr>
          <p:cNvPr id="4" name="Picture 3"/>
          <p:cNvPicPr>
            <a:picLocks noChangeAspect="1"/>
          </p:cNvPicPr>
          <p:nvPr/>
        </p:nvPicPr>
        <p:blipFill>
          <a:blip r:embed="rId2"/>
          <a:stretch>
            <a:fillRect/>
          </a:stretch>
        </p:blipFill>
        <p:spPr>
          <a:xfrm rot="514962">
            <a:off x="4452833" y="3398328"/>
            <a:ext cx="4356100" cy="3060700"/>
          </a:xfrm>
          <a:prstGeom prst="rect">
            <a:avLst/>
          </a:prstGeom>
          <a:ln w="38100">
            <a:solidFill>
              <a:schemeClr val="accent6"/>
            </a:solidFill>
          </a:ln>
        </p:spPr>
      </p:pic>
      <p:pic>
        <p:nvPicPr>
          <p:cNvPr id="5" name="Picture 4"/>
          <p:cNvPicPr>
            <a:picLocks noChangeAspect="1"/>
          </p:cNvPicPr>
          <p:nvPr/>
        </p:nvPicPr>
        <p:blipFill>
          <a:blip r:embed="rId3"/>
          <a:stretch>
            <a:fillRect/>
          </a:stretch>
        </p:blipFill>
        <p:spPr>
          <a:xfrm rot="21211465">
            <a:off x="5582433" y="1098333"/>
            <a:ext cx="2146300" cy="2620962"/>
          </a:xfrm>
          <a:prstGeom prst="rect">
            <a:avLst/>
          </a:prstGeom>
          <a:ln w="50800">
            <a:solidFill>
              <a:srgbClr val="FF6666"/>
            </a:solidFill>
          </a:ln>
        </p:spPr>
      </p:pic>
    </p:spTree>
    <p:extLst>
      <p:ext uri="{BB962C8B-B14F-4D97-AF65-F5344CB8AC3E}">
        <p14:creationId xmlns:p14="http://schemas.microsoft.com/office/powerpoint/2010/main" val="4093604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4817" name="AutoShape 2"/>
          <p:cNvSpPr>
            <a:spLocks noGrp="1" noChangeArrowheads="1"/>
          </p:cNvSpPr>
          <p:nvPr>
            <p:ph type="title"/>
          </p:nvPr>
        </p:nvSpPr>
        <p:spPr>
          <a:xfrm>
            <a:off x="796582" y="2263116"/>
            <a:ext cx="3005455" cy="838200"/>
          </a:xfrm>
          <a:solidFill>
            <a:schemeClr val="bg1"/>
          </a:solidFill>
          <a:ln w="50800">
            <a:solidFill>
              <a:schemeClr val="bg2">
                <a:lumMod val="50000"/>
              </a:schemeClr>
            </a:solidFill>
          </a:ln>
        </p:spPr>
        <p:txBody>
          <a:bodyPr/>
          <a:lstStyle/>
          <a:p>
            <a:pPr algn="l" eaLnBrk="1" hangingPunct="1"/>
            <a:r>
              <a:rPr lang="en-US" sz="4400" dirty="0" err="1">
                <a:latin typeface="Trebuchet MS" charset="0"/>
                <a:ea typeface="ＭＳ Ｐゴシック" charset="0"/>
                <a:cs typeface="ＭＳ Ｐゴシック" charset="0"/>
              </a:rPr>
              <a:t>Injectables</a:t>
            </a:r>
            <a:endParaRPr lang="en-US" sz="4400" dirty="0">
              <a:latin typeface="Trebuchet MS" charset="0"/>
              <a:ea typeface="ＭＳ Ｐゴシック" charset="0"/>
              <a:cs typeface="ＭＳ Ｐゴシック" charset="0"/>
            </a:endParaRPr>
          </a:p>
        </p:txBody>
      </p:sp>
      <p:sp>
        <p:nvSpPr>
          <p:cNvPr id="34818" name="Rectangle 3"/>
          <p:cNvSpPr>
            <a:spLocks noGrp="1" noChangeArrowheads="1"/>
          </p:cNvSpPr>
          <p:nvPr>
            <p:ph sz="quarter" idx="1"/>
          </p:nvPr>
        </p:nvSpPr>
        <p:spPr>
          <a:xfrm>
            <a:off x="4015694" y="675073"/>
            <a:ext cx="4873750" cy="5720959"/>
          </a:xfrm>
          <a:solidFill>
            <a:schemeClr val="bg1"/>
          </a:solidFill>
          <a:ln w="50800">
            <a:solidFill>
              <a:schemeClr val="accent4">
                <a:lumMod val="75000"/>
              </a:schemeClr>
            </a:solidFill>
          </a:ln>
        </p:spPr>
        <p:txBody>
          <a:bodyPr>
            <a:normAutofit fontScale="92500" lnSpcReduction="10000"/>
          </a:bodyPr>
          <a:lstStyle/>
          <a:p>
            <a:pPr eaLnBrk="1" hangingPunct="1">
              <a:lnSpc>
                <a:spcPct val="90000"/>
              </a:lnSpc>
            </a:pPr>
            <a:r>
              <a:rPr lang="en-US" sz="2800" dirty="0">
                <a:latin typeface="+mj-lt"/>
                <a:ea typeface="ＭＳ Ｐゴシック" charset="0"/>
                <a:cs typeface="ＭＳ Ｐゴシック" charset="0"/>
              </a:rPr>
              <a:t>Depo-Provera</a:t>
            </a:r>
          </a:p>
          <a:p>
            <a:pPr lvl="1" eaLnBrk="1" hangingPunct="1">
              <a:lnSpc>
                <a:spcPct val="90000"/>
              </a:lnSpc>
            </a:pPr>
            <a:r>
              <a:rPr lang="en-US" sz="2400" dirty="0" smtClean="0">
                <a:latin typeface="+mj-lt"/>
                <a:ea typeface="ＭＳ Ｐゴシック" charset="0"/>
              </a:rPr>
              <a:t>Long-acting </a:t>
            </a:r>
            <a:r>
              <a:rPr lang="en-US" sz="2400" dirty="0" err="1">
                <a:latin typeface="+mj-lt"/>
                <a:ea typeface="ＭＳ Ｐゴシック" charset="0"/>
              </a:rPr>
              <a:t>progestins</a:t>
            </a:r>
            <a:r>
              <a:rPr lang="en-US" sz="2400" dirty="0">
                <a:latin typeface="+mj-lt"/>
                <a:ea typeface="ＭＳ Ｐゴシック" charset="0"/>
              </a:rPr>
              <a:t> injected every 12 weeks</a:t>
            </a:r>
          </a:p>
          <a:p>
            <a:pPr lvl="1" eaLnBrk="1" hangingPunct="1">
              <a:lnSpc>
                <a:spcPct val="90000"/>
              </a:lnSpc>
            </a:pPr>
            <a:r>
              <a:rPr lang="en-US" sz="2400" dirty="0">
                <a:latin typeface="+mj-lt"/>
                <a:ea typeface="ＭＳ Ｐゴシック" charset="0"/>
              </a:rPr>
              <a:t>Works like implants - side effects </a:t>
            </a:r>
            <a:r>
              <a:rPr lang="en-US" dirty="0" smtClean="0">
                <a:latin typeface="+mj-lt"/>
                <a:ea typeface="ＭＳ Ｐゴシック" charset="0"/>
              </a:rPr>
              <a:t>the</a:t>
            </a:r>
            <a:r>
              <a:rPr lang="en-US" sz="2400" dirty="0" smtClean="0">
                <a:latin typeface="+mj-lt"/>
                <a:ea typeface="ＭＳ Ｐゴシック" charset="0"/>
              </a:rPr>
              <a:t> </a:t>
            </a:r>
            <a:r>
              <a:rPr lang="en-US" sz="2400" dirty="0">
                <a:latin typeface="+mj-lt"/>
                <a:ea typeface="ＭＳ Ｐゴシック" charset="0"/>
              </a:rPr>
              <a:t>same</a:t>
            </a:r>
          </a:p>
          <a:p>
            <a:pPr eaLnBrk="1" hangingPunct="1"/>
            <a:r>
              <a:rPr lang="en-US" sz="2800" dirty="0">
                <a:latin typeface="+mj-lt"/>
                <a:ea typeface="ＭＳ Ｐゴシック" charset="0"/>
                <a:cs typeface="ＭＳ Ｐゴシック" charset="0"/>
              </a:rPr>
              <a:t>Decrease in bone </a:t>
            </a:r>
            <a:r>
              <a:rPr lang="en-US" sz="2800" dirty="0" smtClean="0">
                <a:latin typeface="+mj-lt"/>
                <a:ea typeface="ＭＳ Ｐゴシック" charset="0"/>
                <a:cs typeface="ＭＳ Ｐゴシック" charset="0"/>
              </a:rPr>
              <a:t>density. (Woman </a:t>
            </a:r>
            <a:r>
              <a:rPr lang="en-US" sz="2800" dirty="0">
                <a:latin typeface="+mj-lt"/>
                <a:ea typeface="ＭＳ Ｐゴシック" charset="0"/>
                <a:cs typeface="ＭＳ Ｐゴシック" charset="0"/>
              </a:rPr>
              <a:t>should increase physical activity and calcium </a:t>
            </a:r>
            <a:r>
              <a:rPr lang="en-US" sz="2800" dirty="0" smtClean="0">
                <a:latin typeface="+mj-lt"/>
                <a:ea typeface="ＭＳ Ｐゴシック" charset="0"/>
                <a:cs typeface="ＭＳ Ｐゴシック" charset="0"/>
              </a:rPr>
              <a:t>intake.)</a:t>
            </a:r>
            <a:endParaRPr lang="en-US" sz="2800" dirty="0">
              <a:latin typeface="+mj-lt"/>
              <a:ea typeface="ＭＳ Ｐゴシック" charset="0"/>
              <a:cs typeface="ＭＳ Ｐゴシック" charset="0"/>
            </a:endParaRPr>
          </a:p>
          <a:p>
            <a:pPr eaLnBrk="1" hangingPunct="1"/>
            <a:r>
              <a:rPr lang="en-US" sz="2800" dirty="0">
                <a:latin typeface="+mj-lt"/>
                <a:ea typeface="ＭＳ Ｐゴシック" charset="0"/>
                <a:cs typeface="ＭＳ Ｐゴシック" charset="0"/>
              </a:rPr>
              <a:t>Greater likelihood of weight </a:t>
            </a:r>
            <a:r>
              <a:rPr lang="en-US" sz="2800" dirty="0" smtClean="0">
                <a:latin typeface="+mj-lt"/>
                <a:ea typeface="ＭＳ Ｐゴシック" charset="0"/>
                <a:cs typeface="ＭＳ Ｐゴシック" charset="0"/>
              </a:rPr>
              <a:t>gain.</a:t>
            </a:r>
            <a:endParaRPr lang="en-US" sz="2800" dirty="0">
              <a:latin typeface="+mj-lt"/>
              <a:ea typeface="ＭＳ Ｐゴシック" charset="0"/>
              <a:cs typeface="ＭＳ Ｐゴシック" charset="0"/>
            </a:endParaRPr>
          </a:p>
          <a:p>
            <a:pPr eaLnBrk="1" hangingPunct="1"/>
            <a:r>
              <a:rPr lang="en-US" sz="2800" dirty="0">
                <a:latin typeface="+mj-lt"/>
                <a:ea typeface="ＭＳ Ｐゴシック" charset="0"/>
                <a:cs typeface="ＭＳ Ｐゴシック" charset="0"/>
              </a:rPr>
              <a:t>Slower return to normal fertility</a:t>
            </a:r>
          </a:p>
          <a:p>
            <a:pPr eaLnBrk="1" hangingPunct="1">
              <a:buFont typeface="Wingdings" charset="0"/>
              <a:buNone/>
            </a:pPr>
            <a:r>
              <a:rPr lang="en-US" sz="2800" dirty="0">
                <a:latin typeface="+mj-lt"/>
                <a:ea typeface="ＭＳ Ｐゴシック" charset="0"/>
                <a:cs typeface="ＭＳ Ｐゴシック" charset="0"/>
              </a:rPr>
              <a:t>   (12-18 months after disuse</a:t>
            </a:r>
            <a:r>
              <a:rPr lang="en-US" sz="2800" dirty="0" smtClean="0">
                <a:latin typeface="+mj-lt"/>
                <a:ea typeface="ＭＳ Ｐゴシック" charset="0"/>
                <a:cs typeface="ＭＳ Ｐゴシック" charset="0"/>
              </a:rPr>
              <a:t>).</a:t>
            </a:r>
            <a:endParaRPr lang="en-US" sz="2800" dirty="0">
              <a:latin typeface="+mj-lt"/>
              <a:ea typeface="ＭＳ Ｐゴシック" charset="0"/>
              <a:cs typeface="ＭＳ Ｐゴシック" charset="0"/>
            </a:endParaRPr>
          </a:p>
          <a:p>
            <a:pPr eaLnBrk="1" hangingPunct="1"/>
            <a:r>
              <a:rPr lang="en-US" sz="2800" dirty="0" smtClean="0">
                <a:latin typeface="+mj-lt"/>
                <a:ea typeface="ＭＳ Ｐゴシック" charset="0"/>
                <a:cs typeface="ＭＳ Ｐゴシック" charset="0"/>
              </a:rPr>
              <a:t>Highly effective.</a:t>
            </a:r>
            <a:endParaRPr lang="en-US" sz="2800" dirty="0">
              <a:latin typeface="+mj-lt"/>
              <a:ea typeface="ＭＳ Ｐゴシック" charset="0"/>
              <a:cs typeface="ＭＳ Ｐゴシック" charset="0"/>
            </a:endParaRPr>
          </a:p>
          <a:p>
            <a:pPr lvl="1" eaLnBrk="1" hangingPunct="1">
              <a:lnSpc>
                <a:spcPct val="90000"/>
              </a:lnSpc>
              <a:buFont typeface="Georgia" charset="0"/>
              <a:buNone/>
            </a:pPr>
            <a:endParaRPr lang="en-US" dirty="0">
              <a:latin typeface="Georgia" charset="0"/>
              <a:ea typeface="ＭＳ Ｐゴシック" charset="0"/>
            </a:endParaRPr>
          </a:p>
        </p:txBody>
      </p:sp>
      <p:pic>
        <p:nvPicPr>
          <p:cNvPr id="3" name="Picture 2"/>
          <p:cNvPicPr>
            <a:picLocks noChangeAspect="1"/>
          </p:cNvPicPr>
          <p:nvPr/>
        </p:nvPicPr>
        <p:blipFill>
          <a:blip r:embed="rId3"/>
          <a:stretch>
            <a:fillRect/>
          </a:stretch>
        </p:blipFill>
        <p:spPr>
          <a:xfrm>
            <a:off x="796582" y="3428999"/>
            <a:ext cx="3005455" cy="2664935"/>
          </a:xfrm>
          <a:prstGeom prst="rect">
            <a:avLst/>
          </a:prstGeom>
          <a:noFill/>
          <a:ln w="63500">
            <a:solidFill>
              <a:schemeClr val="accent4">
                <a:lumMod val="75000"/>
              </a:schemeClr>
            </a:solidFill>
            <a:miter lim="800000"/>
            <a:headEnd/>
            <a:tailEnd/>
          </a:ln>
        </p:spPr>
      </p:pic>
    </p:spTree>
    <p:extLst>
      <p:ext uri="{BB962C8B-B14F-4D97-AF65-F5344CB8AC3E}">
        <p14:creationId xmlns:p14="http://schemas.microsoft.com/office/powerpoint/2010/main" val="2808744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2769" name="AutoShape 2"/>
          <p:cNvSpPr>
            <a:spLocks noGrp="1" noChangeArrowheads="1"/>
          </p:cNvSpPr>
          <p:nvPr>
            <p:ph type="title"/>
          </p:nvPr>
        </p:nvSpPr>
        <p:spPr>
          <a:xfrm>
            <a:off x="304800" y="380762"/>
            <a:ext cx="8305800" cy="980826"/>
          </a:xfrm>
          <a:solidFill>
            <a:schemeClr val="bg1"/>
          </a:solidFill>
          <a:ln w="50800">
            <a:solidFill>
              <a:srgbClr val="FF8000"/>
            </a:solidFill>
          </a:ln>
        </p:spPr>
        <p:txBody>
          <a:bodyPr>
            <a:normAutofit fontScale="90000"/>
          </a:bodyPr>
          <a:lstStyle/>
          <a:p>
            <a:pPr eaLnBrk="1" hangingPunct="1"/>
            <a:r>
              <a:rPr lang="en-US" sz="4400" dirty="0">
                <a:latin typeface="Trebuchet MS" charset="0"/>
                <a:ea typeface="ＭＳ Ｐゴシック" charset="0"/>
                <a:cs typeface="ＭＳ Ｐゴシック" charset="0"/>
              </a:rPr>
              <a:t>Oral </a:t>
            </a:r>
            <a:r>
              <a:rPr lang="en-US" sz="4400" dirty="0" smtClean="0">
                <a:latin typeface="Trebuchet MS" charset="0"/>
                <a:ea typeface="ＭＳ Ｐゴシック" charset="0"/>
                <a:cs typeface="ＭＳ Ｐゴシック" charset="0"/>
              </a:rPr>
              <a:t>Contraceptives</a:t>
            </a:r>
            <a:r>
              <a:rPr lang="en-US" dirty="0" smtClean="0">
                <a:latin typeface="Trebuchet MS" charset="0"/>
                <a:ea typeface="ＭＳ Ｐゴシック" charset="0"/>
                <a:cs typeface="ＭＳ Ｐゴシック" charset="0"/>
              </a:rPr>
              <a:t>, </a:t>
            </a:r>
            <a:r>
              <a:rPr lang="en-US" sz="3600" dirty="0" smtClean="0">
                <a:latin typeface="Trebuchet MS" charset="0"/>
                <a:ea typeface="ＭＳ Ｐゴシック" charset="0"/>
                <a:cs typeface="ＭＳ Ｐゴシック" charset="0"/>
              </a:rPr>
              <a:t>a.k.a</a:t>
            </a:r>
            <a:r>
              <a:rPr lang="en-US" sz="3600" dirty="0">
                <a:latin typeface="Trebuchet MS" charset="0"/>
                <a:ea typeface="ＭＳ Ｐゴシック" charset="0"/>
                <a:cs typeface="ＭＳ Ｐゴシック" charset="0"/>
              </a:rPr>
              <a:t>. </a:t>
            </a:r>
            <a:r>
              <a:rPr lang="ja-JP" altLang="en-US" sz="3600" dirty="0">
                <a:latin typeface="Trebuchet MS" charset="0"/>
                <a:ea typeface="ＭＳ Ｐゴシック" charset="0"/>
                <a:cs typeface="ＭＳ Ｐゴシック" charset="0"/>
              </a:rPr>
              <a:t>“</a:t>
            </a:r>
            <a:r>
              <a:rPr lang="en-US" altLang="ja-JP" sz="3600" dirty="0">
                <a:latin typeface="Trebuchet MS" charset="0"/>
                <a:ea typeface="ＭＳ Ｐゴシック" charset="0"/>
                <a:cs typeface="ＭＳ Ｐゴシック" charset="0"/>
              </a:rPr>
              <a:t>the Pill</a:t>
            </a:r>
            <a:r>
              <a:rPr lang="ja-JP" altLang="en-US" sz="3600" dirty="0">
                <a:latin typeface="Trebuchet MS" charset="0"/>
                <a:ea typeface="ＭＳ Ｐゴシック" charset="0"/>
                <a:cs typeface="ＭＳ Ｐゴシック" charset="0"/>
              </a:rPr>
              <a:t>”</a:t>
            </a:r>
            <a:endParaRPr lang="en-US" sz="3600" dirty="0">
              <a:latin typeface="Trebuchet MS" charset="0"/>
              <a:ea typeface="ＭＳ Ｐゴシック" charset="0"/>
              <a:cs typeface="ＭＳ Ｐゴシック" charset="0"/>
            </a:endParaRPr>
          </a:p>
        </p:txBody>
      </p:sp>
      <p:sp>
        <p:nvSpPr>
          <p:cNvPr id="32770" name="Rectangle 3"/>
          <p:cNvSpPr>
            <a:spLocks noGrp="1" noChangeArrowheads="1"/>
          </p:cNvSpPr>
          <p:nvPr>
            <p:ph sz="quarter" idx="1"/>
          </p:nvPr>
        </p:nvSpPr>
        <p:spPr>
          <a:xfrm>
            <a:off x="304800" y="1781430"/>
            <a:ext cx="8527440" cy="4736954"/>
          </a:xfrm>
          <a:solidFill>
            <a:schemeClr val="bg1"/>
          </a:solidFill>
          <a:ln w="50800">
            <a:solidFill>
              <a:schemeClr val="tx2">
                <a:lumMod val="40000"/>
                <a:lumOff val="60000"/>
              </a:schemeClr>
            </a:solidFill>
          </a:ln>
        </p:spPr>
        <p:txBody>
          <a:bodyPr>
            <a:normAutofit/>
          </a:bodyPr>
          <a:lstStyle/>
          <a:p>
            <a:pPr eaLnBrk="1" hangingPunct="1">
              <a:lnSpc>
                <a:spcPct val="70000"/>
              </a:lnSpc>
            </a:pPr>
            <a:r>
              <a:rPr lang="en-US" sz="2400" dirty="0">
                <a:latin typeface="+mj-lt"/>
                <a:ea typeface="ＭＳ Ｐゴシック" charset="0"/>
                <a:cs typeface="ＭＳ Ｐゴシック" charset="0"/>
              </a:rPr>
              <a:t>Mimic hormonal activity of progesterone and estrogen</a:t>
            </a:r>
          </a:p>
          <a:p>
            <a:pPr lvl="1" eaLnBrk="1" hangingPunct="1">
              <a:lnSpc>
                <a:spcPct val="70000"/>
              </a:lnSpc>
            </a:pPr>
            <a:r>
              <a:rPr lang="en-US" sz="2000" dirty="0">
                <a:latin typeface="+mj-lt"/>
                <a:ea typeface="ＭＳ Ｐゴシック" charset="0"/>
              </a:rPr>
              <a:t>prevents ovulation</a:t>
            </a:r>
          </a:p>
          <a:p>
            <a:pPr lvl="1" eaLnBrk="1" hangingPunct="1">
              <a:lnSpc>
                <a:spcPct val="70000"/>
              </a:lnSpc>
            </a:pPr>
            <a:r>
              <a:rPr lang="en-US" sz="2000" dirty="0">
                <a:latin typeface="+mj-lt"/>
                <a:ea typeface="ＭＳ Ｐゴシック" charset="0"/>
              </a:rPr>
              <a:t>thickens cervical mucus</a:t>
            </a:r>
          </a:p>
          <a:p>
            <a:pPr lvl="1" eaLnBrk="1" hangingPunct="1">
              <a:lnSpc>
                <a:spcPct val="70000"/>
              </a:lnSpc>
            </a:pPr>
            <a:r>
              <a:rPr lang="en-US" sz="2000" dirty="0">
                <a:latin typeface="+mj-lt"/>
                <a:ea typeface="ＭＳ Ｐゴシック" charset="0"/>
              </a:rPr>
              <a:t>changes lining of the uterus</a:t>
            </a:r>
          </a:p>
          <a:p>
            <a:pPr eaLnBrk="1" hangingPunct="1">
              <a:lnSpc>
                <a:spcPct val="70000"/>
              </a:lnSpc>
            </a:pPr>
            <a:r>
              <a:rPr lang="en-US" sz="2400" dirty="0">
                <a:latin typeface="+mj-lt"/>
                <a:ea typeface="ＭＳ Ｐゴシック" charset="0"/>
                <a:cs typeface="ＭＳ Ｐゴシック" charset="0"/>
              </a:rPr>
              <a:t>Not recommended for  females who:</a:t>
            </a:r>
          </a:p>
          <a:p>
            <a:pPr lvl="1" eaLnBrk="1" hangingPunct="1">
              <a:lnSpc>
                <a:spcPct val="70000"/>
              </a:lnSpc>
            </a:pPr>
            <a:r>
              <a:rPr lang="en-US" sz="2000" dirty="0">
                <a:latin typeface="+mj-lt"/>
                <a:ea typeface="ＭＳ Ｐゴシック" charset="0"/>
              </a:rPr>
              <a:t>smoke</a:t>
            </a:r>
          </a:p>
          <a:p>
            <a:pPr lvl="1" eaLnBrk="1" hangingPunct="1">
              <a:lnSpc>
                <a:spcPct val="70000"/>
              </a:lnSpc>
            </a:pPr>
            <a:r>
              <a:rPr lang="en-US" sz="2000" dirty="0">
                <a:latin typeface="+mj-lt"/>
                <a:ea typeface="ＭＳ Ｐゴシック" charset="0"/>
              </a:rPr>
              <a:t>have blood clots,  heart disease, stroke, cancer, liver problems, high blood pressure, and migraines</a:t>
            </a:r>
          </a:p>
          <a:p>
            <a:pPr eaLnBrk="1" hangingPunct="1">
              <a:lnSpc>
                <a:spcPct val="70000"/>
              </a:lnSpc>
            </a:pPr>
            <a:r>
              <a:rPr lang="en-US" sz="2400" dirty="0">
                <a:latin typeface="+mj-lt"/>
                <a:ea typeface="ＭＳ Ｐゴシック" charset="0"/>
                <a:cs typeface="ＭＳ Ｐゴシック" charset="0"/>
              </a:rPr>
              <a:t>Should be taken at the same time </a:t>
            </a:r>
            <a:r>
              <a:rPr lang="en-US" sz="2400" dirty="0" smtClean="0">
                <a:latin typeface="+mj-lt"/>
                <a:ea typeface="ＭＳ Ｐゴシック" charset="0"/>
                <a:cs typeface="ＭＳ Ｐゴシック" charset="0"/>
              </a:rPr>
              <a:t>every day</a:t>
            </a:r>
            <a:endParaRPr lang="en-US" sz="2400" dirty="0">
              <a:latin typeface="+mj-lt"/>
              <a:ea typeface="ＭＳ Ｐゴシック" charset="0"/>
              <a:cs typeface="ＭＳ Ｐゴシック" charset="0"/>
            </a:endParaRPr>
          </a:p>
          <a:p>
            <a:pPr eaLnBrk="1" hangingPunct="1">
              <a:lnSpc>
                <a:spcPct val="70000"/>
              </a:lnSpc>
              <a:buFont typeface="Georgia" charset="0"/>
              <a:buNone/>
            </a:pPr>
            <a:endParaRPr lang="en-US" sz="2400" dirty="0">
              <a:latin typeface="+mj-lt"/>
              <a:ea typeface="ＭＳ Ｐゴシック" charset="0"/>
              <a:cs typeface="ＭＳ Ｐゴシック" charset="0"/>
            </a:endParaRPr>
          </a:p>
          <a:p>
            <a:pPr eaLnBrk="1" hangingPunct="1">
              <a:lnSpc>
                <a:spcPct val="70000"/>
              </a:lnSpc>
              <a:buFont typeface="Georgia" charset="0"/>
              <a:buNone/>
            </a:pPr>
            <a:r>
              <a:rPr lang="en-US" sz="2400" dirty="0" smtClean="0">
                <a:latin typeface="+mj-lt"/>
                <a:ea typeface="ＭＳ Ｐゴシック" charset="0"/>
                <a:cs typeface="ＭＳ Ｐゴシック" charset="0"/>
              </a:rPr>
              <a:t>								Also </a:t>
            </a:r>
            <a:r>
              <a:rPr lang="en-US" sz="2400" dirty="0">
                <a:latin typeface="+mj-lt"/>
                <a:ea typeface="ＭＳ Ｐゴシック" charset="0"/>
                <a:cs typeface="ＭＳ Ｐゴシック" charset="0"/>
              </a:rPr>
              <a:t>available:</a:t>
            </a:r>
          </a:p>
          <a:p>
            <a:pPr lvl="7">
              <a:lnSpc>
                <a:spcPct val="90000"/>
              </a:lnSpc>
            </a:pPr>
            <a:r>
              <a:rPr lang="en-US" dirty="0" err="1">
                <a:latin typeface="+mj-lt"/>
                <a:ea typeface="ＭＳ Ｐゴシック" charset="0"/>
                <a:cs typeface="ＭＳ Ｐゴシック" charset="0"/>
              </a:rPr>
              <a:t>Seasonale</a:t>
            </a:r>
            <a:r>
              <a:rPr lang="en-US" dirty="0">
                <a:latin typeface="+mj-lt"/>
                <a:ea typeface="ＭＳ Ｐゴシック" charset="0"/>
                <a:cs typeface="ＭＳ Ｐゴシック" charset="0"/>
              </a:rPr>
              <a:t>/</a:t>
            </a:r>
            <a:r>
              <a:rPr lang="en-US" dirty="0" err="1">
                <a:latin typeface="+mj-lt"/>
                <a:ea typeface="ＭＳ Ｐゴシック" charset="0"/>
                <a:cs typeface="ＭＳ Ｐゴシック" charset="0"/>
              </a:rPr>
              <a:t>Seasonique</a:t>
            </a:r>
            <a:endParaRPr lang="en-US" dirty="0">
              <a:latin typeface="+mj-lt"/>
              <a:ea typeface="ＭＳ Ｐゴシック" charset="0"/>
              <a:cs typeface="ＭＳ Ｐゴシック" charset="0"/>
            </a:endParaRPr>
          </a:p>
          <a:p>
            <a:pPr lvl="8">
              <a:lnSpc>
                <a:spcPct val="90000"/>
              </a:lnSpc>
            </a:pPr>
            <a:r>
              <a:rPr lang="en-US" dirty="0">
                <a:latin typeface="+mj-lt"/>
                <a:ea typeface="ＭＳ Ｐゴシック" charset="0"/>
              </a:rPr>
              <a:t>Take pills continuously for 3 months</a:t>
            </a:r>
          </a:p>
          <a:p>
            <a:pPr lvl="8">
              <a:lnSpc>
                <a:spcPct val="90000"/>
              </a:lnSpc>
            </a:pPr>
            <a:r>
              <a:rPr lang="en-US" dirty="0">
                <a:latin typeface="+mj-lt"/>
                <a:ea typeface="ＭＳ Ｐゴシック" charset="0"/>
              </a:rPr>
              <a:t>Menstruation occurs 4 times per year</a:t>
            </a:r>
          </a:p>
          <a:p>
            <a:pPr lvl="7">
              <a:lnSpc>
                <a:spcPct val="90000"/>
              </a:lnSpc>
            </a:pPr>
            <a:r>
              <a:rPr lang="en-US" dirty="0" err="1">
                <a:latin typeface="+mj-lt"/>
                <a:ea typeface="ＭＳ Ｐゴシック" charset="0"/>
                <a:cs typeface="ＭＳ Ｐゴシック" charset="0"/>
              </a:rPr>
              <a:t>Lybrel</a:t>
            </a:r>
            <a:r>
              <a:rPr lang="en-US" dirty="0">
                <a:latin typeface="+mj-lt"/>
                <a:ea typeface="ＭＳ Ｐゴシック" charset="0"/>
                <a:cs typeface="ＭＳ Ｐゴシック" charset="0"/>
              </a:rPr>
              <a:t> </a:t>
            </a:r>
            <a:r>
              <a:rPr lang="en-US" dirty="0" smtClean="0">
                <a:latin typeface="+mj-lt"/>
                <a:ea typeface="ＭＳ Ｐゴシック" charset="0"/>
                <a:cs typeface="ＭＳ Ｐゴシック" charset="0"/>
              </a:rPr>
              <a:t> - </a:t>
            </a:r>
            <a:r>
              <a:rPr lang="en-US" dirty="0" smtClean="0">
                <a:latin typeface="+mj-lt"/>
                <a:ea typeface="ＭＳ Ｐゴシック" charset="0"/>
              </a:rPr>
              <a:t>365 </a:t>
            </a:r>
            <a:r>
              <a:rPr lang="en-US" dirty="0">
                <a:latin typeface="+mj-lt"/>
                <a:ea typeface="ＭＳ Ｐゴシック" charset="0"/>
              </a:rPr>
              <a:t>day pill</a:t>
            </a:r>
          </a:p>
          <a:p>
            <a:pPr eaLnBrk="1" hangingPunct="1">
              <a:lnSpc>
                <a:spcPct val="70000"/>
              </a:lnSpc>
            </a:pPr>
            <a:endParaRPr lang="en-US" sz="2400" dirty="0">
              <a:latin typeface="Georgia" charset="0"/>
              <a:ea typeface="ＭＳ Ｐゴシック" charset="0"/>
              <a:cs typeface="ＭＳ Ｐゴシック" charset="0"/>
            </a:endParaRPr>
          </a:p>
          <a:p>
            <a:pPr lvl="1" eaLnBrk="1" hangingPunct="1">
              <a:lnSpc>
                <a:spcPct val="70000"/>
              </a:lnSpc>
            </a:pPr>
            <a:endParaRPr lang="en-US" sz="1900" dirty="0">
              <a:latin typeface="Georgia" charset="0"/>
              <a:ea typeface="ＭＳ Ｐゴシック" charset="0"/>
            </a:endParaRPr>
          </a:p>
        </p:txBody>
      </p:sp>
      <p:pic>
        <p:nvPicPr>
          <p:cNvPr id="2" name="Picture 1"/>
          <p:cNvPicPr>
            <a:picLocks noChangeAspect="1"/>
          </p:cNvPicPr>
          <p:nvPr/>
        </p:nvPicPr>
        <p:blipFill>
          <a:blip r:embed="rId3"/>
          <a:stretch>
            <a:fillRect/>
          </a:stretch>
        </p:blipFill>
        <p:spPr>
          <a:xfrm>
            <a:off x="0" y="4677135"/>
            <a:ext cx="3265340" cy="2180865"/>
          </a:xfrm>
          <a:prstGeom prst="rect">
            <a:avLst/>
          </a:prstGeom>
          <a:ln w="50800">
            <a:solidFill>
              <a:srgbClr val="FF8000"/>
            </a:solidFill>
          </a:ln>
        </p:spPr>
      </p:pic>
    </p:spTree>
    <p:extLst>
      <p:ext uri="{BB962C8B-B14F-4D97-AF65-F5344CB8AC3E}">
        <p14:creationId xmlns:p14="http://schemas.microsoft.com/office/powerpoint/2010/main" val="4105439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D3EFF"/>
        </a:solidFill>
        <a:effectLst/>
      </p:bgPr>
    </p:bg>
    <p:spTree>
      <p:nvGrpSpPr>
        <p:cNvPr id="1" name=""/>
        <p:cNvGrpSpPr/>
        <p:nvPr/>
      </p:nvGrpSpPr>
      <p:grpSpPr>
        <a:xfrm>
          <a:off x="0" y="0"/>
          <a:ext cx="0" cy="0"/>
          <a:chOff x="0" y="0"/>
          <a:chExt cx="0" cy="0"/>
        </a:xfrm>
      </p:grpSpPr>
      <p:sp>
        <p:nvSpPr>
          <p:cNvPr id="17409" name="Title 1"/>
          <p:cNvSpPr>
            <a:spLocks noGrp="1"/>
          </p:cNvSpPr>
          <p:nvPr>
            <p:ph type="title"/>
          </p:nvPr>
        </p:nvSpPr>
        <p:spPr>
          <a:xfrm>
            <a:off x="1232886" y="1206499"/>
            <a:ext cx="3213922" cy="1143000"/>
          </a:xfrm>
          <a:solidFill>
            <a:schemeClr val="bg1"/>
          </a:solidFill>
          <a:ln w="50800">
            <a:solidFill>
              <a:schemeClr val="tx2">
                <a:lumMod val="75000"/>
              </a:schemeClr>
            </a:solidFill>
          </a:ln>
        </p:spPr>
        <p:txBody>
          <a:bodyPr/>
          <a:lstStyle/>
          <a:p>
            <a:pPr eaLnBrk="1" hangingPunct="1"/>
            <a:r>
              <a:rPr lang="en-US" sz="4400" dirty="0">
                <a:latin typeface="Trebuchet MS" charset="0"/>
                <a:ea typeface="ＭＳ Ｐゴシック" charset="0"/>
                <a:cs typeface="ＭＳ Ｐゴシック" charset="0"/>
              </a:rPr>
              <a:t>Objectives</a:t>
            </a:r>
          </a:p>
        </p:txBody>
      </p:sp>
      <p:sp>
        <p:nvSpPr>
          <p:cNvPr id="17410" name="Content Placeholder 2"/>
          <p:cNvSpPr>
            <a:spLocks noGrp="1"/>
          </p:cNvSpPr>
          <p:nvPr>
            <p:ph idx="1"/>
          </p:nvPr>
        </p:nvSpPr>
        <p:spPr>
          <a:xfrm>
            <a:off x="4778374" y="1206499"/>
            <a:ext cx="4130675" cy="5111751"/>
          </a:xfrm>
          <a:solidFill>
            <a:schemeClr val="bg1"/>
          </a:solidFill>
          <a:ln w="50800">
            <a:solidFill>
              <a:schemeClr val="tx2">
                <a:lumMod val="75000"/>
              </a:schemeClr>
            </a:solidFill>
          </a:ln>
        </p:spPr>
        <p:txBody>
          <a:bodyPr>
            <a:normAutofit fontScale="92500" lnSpcReduction="10000"/>
          </a:bodyPr>
          <a:lstStyle/>
          <a:p>
            <a:pPr eaLnBrk="1" hangingPunct="1"/>
            <a:r>
              <a:rPr lang="en-US" sz="3200" dirty="0">
                <a:latin typeface="+mj-lt"/>
                <a:ea typeface="ＭＳ Ｐゴシック" charset="0"/>
                <a:cs typeface="ＭＳ Ｐゴシック" charset="0"/>
              </a:rPr>
              <a:t>Identify </a:t>
            </a:r>
            <a:r>
              <a:rPr lang="en-US" sz="3200" dirty="0" smtClean="0">
                <a:latin typeface="+mj-lt"/>
                <a:ea typeface="ＭＳ Ｐゴシック" charset="0"/>
                <a:cs typeface="ＭＳ Ｐゴシック" charset="0"/>
              </a:rPr>
              <a:t>considerations when selecting </a:t>
            </a:r>
            <a:r>
              <a:rPr lang="en-US" sz="3200" dirty="0">
                <a:latin typeface="+mj-lt"/>
                <a:ea typeface="ＭＳ Ｐゴシック" charset="0"/>
                <a:cs typeface="ＭＳ Ｐゴシック" charset="0"/>
              </a:rPr>
              <a:t>contraceptive methods</a:t>
            </a:r>
          </a:p>
          <a:p>
            <a:pPr eaLnBrk="1" hangingPunct="1"/>
            <a:r>
              <a:rPr lang="en-US" sz="3200" dirty="0">
                <a:latin typeface="+mj-lt"/>
                <a:ea typeface="ＭＳ Ｐゴシック" charset="0"/>
                <a:cs typeface="ＭＳ Ｐゴシック" charset="0"/>
              </a:rPr>
              <a:t>List commonly used contraceptive </a:t>
            </a:r>
            <a:r>
              <a:rPr lang="en-US" sz="3200" dirty="0" smtClean="0">
                <a:latin typeface="+mj-lt"/>
                <a:ea typeface="ＭＳ Ｐゴシック" charset="0"/>
                <a:cs typeface="ＭＳ Ｐゴシック" charset="0"/>
              </a:rPr>
              <a:t>methods, including the LARC methods</a:t>
            </a:r>
            <a:endParaRPr lang="en-US" sz="3200" dirty="0">
              <a:latin typeface="+mj-lt"/>
              <a:ea typeface="ＭＳ Ｐゴシック" charset="0"/>
              <a:cs typeface="ＭＳ Ｐゴシック" charset="0"/>
            </a:endParaRPr>
          </a:p>
          <a:p>
            <a:pPr eaLnBrk="1" hangingPunct="1"/>
            <a:r>
              <a:rPr lang="en-US" sz="3200" dirty="0">
                <a:latin typeface="+mj-lt"/>
                <a:ea typeface="ＭＳ Ｐゴシック" charset="0"/>
                <a:cs typeface="ＭＳ Ｐゴシック" charset="0"/>
              </a:rPr>
              <a:t>Explain how each contraceptive works</a:t>
            </a:r>
          </a:p>
          <a:p>
            <a:pPr eaLnBrk="1" hangingPunct="1"/>
            <a:r>
              <a:rPr lang="en-US" sz="3200" dirty="0">
                <a:latin typeface="+mj-lt"/>
                <a:ea typeface="ＭＳ Ｐゴシック" charset="0"/>
                <a:cs typeface="ＭＳ Ｐゴシック" charset="0"/>
              </a:rPr>
              <a:t>Evaluate contraceptive options</a:t>
            </a:r>
          </a:p>
          <a:p>
            <a:pPr eaLnBrk="1" hangingPunct="1"/>
            <a:endParaRPr lang="en-US" dirty="0">
              <a:latin typeface="Georgia"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340723" y="2671212"/>
            <a:ext cx="4106086" cy="2965709"/>
          </a:xfrm>
          <a:prstGeom prst="rect">
            <a:avLst/>
          </a:prstGeom>
          <a:ln w="47625">
            <a:solidFill>
              <a:schemeClr val="accent5">
                <a:lumMod val="75000"/>
              </a:schemeClr>
            </a:solidFill>
          </a:ln>
        </p:spPr>
      </p:pic>
    </p:spTree>
    <p:extLst>
      <p:ext uri="{BB962C8B-B14F-4D97-AF65-F5344CB8AC3E}">
        <p14:creationId xmlns:p14="http://schemas.microsoft.com/office/powerpoint/2010/main" val="3665711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5841" name="Title 4"/>
          <p:cNvSpPr>
            <a:spLocks noGrp="1"/>
          </p:cNvSpPr>
          <p:nvPr>
            <p:ph type="title"/>
          </p:nvPr>
        </p:nvSpPr>
        <p:spPr>
          <a:xfrm>
            <a:off x="5220427" y="1489436"/>
            <a:ext cx="2582148" cy="1066800"/>
          </a:xfrm>
          <a:solidFill>
            <a:schemeClr val="bg1"/>
          </a:solidFill>
          <a:ln w="50800">
            <a:solidFill>
              <a:schemeClr val="accent5">
                <a:lumMod val="60000"/>
                <a:lumOff val="40000"/>
              </a:schemeClr>
            </a:solidFill>
          </a:ln>
        </p:spPr>
        <p:txBody>
          <a:bodyPr/>
          <a:lstStyle/>
          <a:p>
            <a:pPr eaLnBrk="1" hangingPunct="1"/>
            <a:r>
              <a:rPr lang="en-US" sz="4400" dirty="0" err="1">
                <a:latin typeface="Trebuchet MS" charset="0"/>
                <a:ea typeface="ＭＳ Ｐゴシック" charset="0"/>
                <a:cs typeface="ＭＳ Ｐゴシック" charset="0"/>
              </a:rPr>
              <a:t>Nuvaring</a:t>
            </a:r>
            <a:endParaRPr lang="en-US" sz="4400" dirty="0">
              <a:latin typeface="Trebuchet MS" charset="0"/>
              <a:ea typeface="ＭＳ Ｐゴシック" charset="0"/>
              <a:cs typeface="ＭＳ Ｐゴシック" charset="0"/>
            </a:endParaRPr>
          </a:p>
        </p:txBody>
      </p:sp>
      <p:sp>
        <p:nvSpPr>
          <p:cNvPr id="35842" name="Content Placeholder 5"/>
          <p:cNvSpPr>
            <a:spLocks noGrp="1"/>
          </p:cNvSpPr>
          <p:nvPr>
            <p:ph idx="1"/>
          </p:nvPr>
        </p:nvSpPr>
        <p:spPr>
          <a:xfrm>
            <a:off x="228600" y="2022836"/>
            <a:ext cx="4648200" cy="2597315"/>
          </a:xfrm>
          <a:solidFill>
            <a:schemeClr val="bg1"/>
          </a:solidFill>
          <a:ln w="50800">
            <a:solidFill>
              <a:schemeClr val="accent5">
                <a:lumMod val="60000"/>
                <a:lumOff val="40000"/>
              </a:schemeClr>
            </a:solidFill>
          </a:ln>
        </p:spPr>
        <p:txBody>
          <a:bodyPr/>
          <a:lstStyle/>
          <a:p>
            <a:pPr eaLnBrk="1" hangingPunct="1">
              <a:lnSpc>
                <a:spcPct val="80000"/>
              </a:lnSpc>
            </a:pPr>
            <a:r>
              <a:rPr lang="en-US" sz="2600" dirty="0" smtClean="0">
                <a:latin typeface="+mj-lt"/>
                <a:ea typeface="ＭＳ Ｐゴシック" charset="0"/>
                <a:cs typeface="ＭＳ Ｐゴシック" charset="0"/>
              </a:rPr>
              <a:t>2.1 </a:t>
            </a:r>
            <a:r>
              <a:rPr lang="en-US" sz="2600" dirty="0">
                <a:latin typeface="+mj-lt"/>
                <a:ea typeface="ＭＳ Ｐゴシック" charset="0"/>
                <a:cs typeface="ＭＳ Ｐゴシック" charset="0"/>
              </a:rPr>
              <a:t>inch ring </a:t>
            </a:r>
            <a:r>
              <a:rPr lang="en-US" sz="2600" dirty="0" smtClean="0">
                <a:latin typeface="+mj-lt"/>
                <a:ea typeface="ＭＳ Ｐゴシック" charset="0"/>
                <a:cs typeface="ＭＳ Ｐゴシック" charset="0"/>
              </a:rPr>
              <a:t>placed in </a:t>
            </a:r>
            <a:r>
              <a:rPr lang="en-US" sz="2600" dirty="0">
                <a:latin typeface="+mj-lt"/>
                <a:ea typeface="ＭＳ Ｐゴシック" charset="0"/>
                <a:cs typeface="ＭＳ Ｐゴシック" charset="0"/>
              </a:rPr>
              <a:t>vagina for 3 weeks and removed for one week </a:t>
            </a:r>
          </a:p>
          <a:p>
            <a:pPr eaLnBrk="1" hangingPunct="1">
              <a:lnSpc>
                <a:spcPct val="80000"/>
              </a:lnSpc>
            </a:pPr>
            <a:r>
              <a:rPr lang="en-US" sz="2600" dirty="0">
                <a:latin typeface="+mj-lt"/>
                <a:ea typeface="ＭＳ Ｐゴシック" charset="0"/>
                <a:cs typeface="ＭＳ Ｐゴシック" charset="0"/>
              </a:rPr>
              <a:t>Releases progestin and estrogen directly into blood system through the vaginal </a:t>
            </a:r>
            <a:r>
              <a:rPr lang="en-US" sz="2600" dirty="0" smtClean="0">
                <a:latin typeface="+mj-lt"/>
                <a:ea typeface="ＭＳ Ｐゴシック" charset="0"/>
                <a:cs typeface="ＭＳ Ｐゴシック" charset="0"/>
              </a:rPr>
              <a:t>wall</a:t>
            </a:r>
            <a:endParaRPr lang="en-US" sz="2600" dirty="0">
              <a:latin typeface="+mj-lt"/>
              <a:ea typeface="ＭＳ Ｐゴシック" charset="0"/>
              <a:cs typeface="ＭＳ Ｐゴシック" charset="0"/>
            </a:endParaRPr>
          </a:p>
          <a:p>
            <a:pPr eaLnBrk="1" hangingPunct="1">
              <a:lnSpc>
                <a:spcPct val="80000"/>
              </a:lnSpc>
              <a:buFont typeface="Georgia" charset="0"/>
              <a:buNone/>
            </a:pPr>
            <a:endParaRPr lang="en-US" sz="2600" dirty="0">
              <a:latin typeface="Georgia"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4659427" y="2963455"/>
            <a:ext cx="3849731" cy="3035691"/>
          </a:xfrm>
          <a:prstGeom prst="rect">
            <a:avLst/>
          </a:prstGeom>
          <a:ln w="50800">
            <a:solidFill>
              <a:srgbClr val="FF6666"/>
            </a:solidFill>
          </a:ln>
        </p:spPr>
      </p:pic>
    </p:spTree>
    <p:extLst>
      <p:ext uri="{BB962C8B-B14F-4D97-AF65-F5344CB8AC3E}">
        <p14:creationId xmlns:p14="http://schemas.microsoft.com/office/powerpoint/2010/main" val="1672221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9697" name="AutoShape 2"/>
          <p:cNvSpPr>
            <a:spLocks noGrp="1" noChangeArrowheads="1"/>
          </p:cNvSpPr>
          <p:nvPr>
            <p:ph type="title"/>
          </p:nvPr>
        </p:nvSpPr>
        <p:spPr>
          <a:xfrm>
            <a:off x="1796195" y="1173432"/>
            <a:ext cx="3752558" cy="1066800"/>
          </a:xfrm>
          <a:solidFill>
            <a:schemeClr val="bg1"/>
          </a:solidFill>
          <a:ln w="50800">
            <a:solidFill>
              <a:schemeClr val="accent5">
                <a:lumMod val="75000"/>
              </a:schemeClr>
            </a:solidFill>
          </a:ln>
        </p:spPr>
        <p:txBody>
          <a:bodyPr/>
          <a:lstStyle/>
          <a:p>
            <a:pPr eaLnBrk="1" hangingPunct="1"/>
            <a:r>
              <a:rPr lang="en-US" sz="4400" dirty="0">
                <a:latin typeface="Trebuchet MS" charset="0"/>
                <a:ea typeface="ＭＳ Ｐゴシック" charset="0"/>
                <a:cs typeface="ＭＳ Ｐゴシック" charset="0"/>
              </a:rPr>
              <a:t>Male Condom </a:t>
            </a:r>
          </a:p>
        </p:txBody>
      </p:sp>
      <p:sp>
        <p:nvSpPr>
          <p:cNvPr id="29698" name="Rectangle 3"/>
          <p:cNvSpPr>
            <a:spLocks noGrp="1" noChangeArrowheads="1"/>
          </p:cNvSpPr>
          <p:nvPr>
            <p:ph sz="quarter" idx="1"/>
          </p:nvPr>
        </p:nvSpPr>
        <p:spPr>
          <a:xfrm>
            <a:off x="739547" y="2492432"/>
            <a:ext cx="6365143" cy="3657600"/>
          </a:xfrm>
          <a:solidFill>
            <a:schemeClr val="bg1"/>
          </a:solidFill>
          <a:ln w="50800">
            <a:solidFill>
              <a:schemeClr val="accent2">
                <a:lumMod val="75000"/>
              </a:schemeClr>
            </a:solidFill>
          </a:ln>
        </p:spPr>
        <p:txBody>
          <a:bodyPr>
            <a:normAutofit lnSpcReduction="10000"/>
          </a:bodyPr>
          <a:lstStyle/>
          <a:p>
            <a:pPr marL="0" indent="0" eaLnBrk="1" hangingPunct="1">
              <a:lnSpc>
                <a:spcPct val="90000"/>
              </a:lnSpc>
              <a:buNone/>
            </a:pPr>
            <a:r>
              <a:rPr lang="en-US" dirty="0">
                <a:latin typeface="+mj-lt"/>
                <a:ea typeface="ＭＳ Ｐゴシック" charset="0"/>
                <a:cs typeface="ＭＳ Ｐゴシック" charset="0"/>
              </a:rPr>
              <a:t>Best Practices:</a:t>
            </a:r>
          </a:p>
          <a:p>
            <a:pPr lvl="1" eaLnBrk="1" hangingPunct="1">
              <a:lnSpc>
                <a:spcPct val="90000"/>
              </a:lnSpc>
            </a:pPr>
            <a:r>
              <a:rPr lang="en-US" dirty="0">
                <a:latin typeface="+mj-lt"/>
                <a:ea typeface="ＭＳ Ｐゴシック" charset="0"/>
              </a:rPr>
              <a:t>Store in a cool, dry </a:t>
            </a:r>
            <a:r>
              <a:rPr lang="en-US" dirty="0" smtClean="0">
                <a:latin typeface="+mj-lt"/>
                <a:ea typeface="ＭＳ Ｐゴシック" charset="0"/>
              </a:rPr>
              <a:t>place</a:t>
            </a:r>
          </a:p>
          <a:p>
            <a:pPr lvl="1" eaLnBrk="1" hangingPunct="1">
              <a:lnSpc>
                <a:spcPct val="90000"/>
              </a:lnSpc>
            </a:pPr>
            <a:r>
              <a:rPr lang="en-US" dirty="0" smtClean="0">
                <a:latin typeface="+mj-lt"/>
                <a:ea typeface="ＭＳ Ｐゴシック" charset="0"/>
              </a:rPr>
              <a:t>Check </a:t>
            </a:r>
            <a:r>
              <a:rPr lang="en-US" dirty="0">
                <a:latin typeface="+mj-lt"/>
                <a:ea typeface="ＭＳ Ｐゴシック" charset="0"/>
              </a:rPr>
              <a:t>expiration date</a:t>
            </a:r>
          </a:p>
          <a:p>
            <a:pPr lvl="1" eaLnBrk="1" hangingPunct="1">
              <a:lnSpc>
                <a:spcPct val="90000"/>
              </a:lnSpc>
            </a:pPr>
            <a:r>
              <a:rPr lang="en-US" dirty="0">
                <a:latin typeface="+mj-lt"/>
                <a:ea typeface="ＭＳ Ｐゴシック" charset="0"/>
              </a:rPr>
              <a:t>Use a new condom with every act of intercourse</a:t>
            </a:r>
          </a:p>
          <a:p>
            <a:pPr lvl="1" eaLnBrk="1" hangingPunct="1">
              <a:lnSpc>
                <a:spcPct val="90000"/>
              </a:lnSpc>
            </a:pPr>
            <a:r>
              <a:rPr lang="en-US" dirty="0">
                <a:latin typeface="+mj-lt"/>
                <a:ea typeface="ＭＳ Ｐゴシック" charset="0"/>
              </a:rPr>
              <a:t>Leave a receptacle in the tip</a:t>
            </a:r>
          </a:p>
          <a:p>
            <a:pPr lvl="1" eaLnBrk="1" hangingPunct="1">
              <a:lnSpc>
                <a:spcPct val="90000"/>
              </a:lnSpc>
            </a:pPr>
            <a:r>
              <a:rPr lang="en-US" dirty="0">
                <a:latin typeface="+mj-lt"/>
                <a:ea typeface="ＭＳ Ｐゴシック" charset="0"/>
              </a:rPr>
              <a:t>Use before any sexual contact begins</a:t>
            </a:r>
          </a:p>
          <a:p>
            <a:pPr lvl="1" eaLnBrk="1" hangingPunct="1">
              <a:lnSpc>
                <a:spcPct val="90000"/>
              </a:lnSpc>
            </a:pPr>
            <a:r>
              <a:rPr lang="en-US" dirty="0">
                <a:latin typeface="+mj-lt"/>
                <a:ea typeface="ＭＳ Ｐゴシック" charset="0"/>
              </a:rPr>
              <a:t>Remove without leaking any fluid</a:t>
            </a:r>
          </a:p>
          <a:p>
            <a:pPr lvl="1" eaLnBrk="1" hangingPunct="1">
              <a:lnSpc>
                <a:spcPct val="90000"/>
              </a:lnSpc>
            </a:pPr>
            <a:endParaRPr lang="en-US" dirty="0">
              <a:latin typeface="Georgia" charset="0"/>
              <a:ea typeface="ＭＳ Ｐゴシック" charset="0"/>
            </a:endParaRPr>
          </a:p>
          <a:p>
            <a:pPr eaLnBrk="1" hangingPunct="1">
              <a:lnSpc>
                <a:spcPct val="90000"/>
              </a:lnSpc>
              <a:buFont typeface="Georgia" charset="0"/>
              <a:buNone/>
            </a:pPr>
            <a:endParaRPr lang="en-US" dirty="0">
              <a:latin typeface="Georgia" charset="0"/>
              <a:ea typeface="ＭＳ Ｐゴシック" charset="0"/>
              <a:cs typeface="ＭＳ Ｐゴシック" charset="0"/>
            </a:endParaRPr>
          </a:p>
          <a:p>
            <a:pPr eaLnBrk="1" hangingPunct="1">
              <a:lnSpc>
                <a:spcPct val="90000"/>
              </a:lnSpc>
              <a:buFont typeface="Georgia" charset="0"/>
              <a:buNone/>
            </a:pPr>
            <a:endParaRPr lang="en-US" dirty="0">
              <a:latin typeface="Georgia" charset="0"/>
              <a:ea typeface="ＭＳ Ｐゴシック" charset="0"/>
              <a:cs typeface="ＭＳ Ｐゴシック" charset="0"/>
            </a:endParaRPr>
          </a:p>
        </p:txBody>
      </p:sp>
      <p:pic>
        <p:nvPicPr>
          <p:cNvPr id="29699" name="Picture 2" descr="http://images.teamsugar.com/files/users/1/12981/28_2007/cond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457" y="213145"/>
            <a:ext cx="2747206" cy="3270132"/>
          </a:xfrm>
          <a:prstGeom prst="rect">
            <a:avLst/>
          </a:prstGeom>
          <a:noFill/>
          <a:ln w="50800">
            <a:solidFill>
              <a:schemeClr val="accent5">
                <a:lumMod val="40000"/>
                <a:lumOff val="60000"/>
              </a:schemeClr>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67424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Condoms</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solidFill>
                  <a:schemeClr val="bg2"/>
                </a:solidFill>
                <a:ea typeface="ＭＳ Ｐゴシック" pitchFamily="34" charset="-128"/>
              </a:rPr>
              <a:t>What is </a:t>
            </a:r>
            <a:r>
              <a:rPr lang="en-US" dirty="0" err="1" smtClean="0">
                <a:solidFill>
                  <a:schemeClr val="bg2"/>
                </a:solidFill>
                <a:ea typeface="ＭＳ Ｐゴシック" pitchFamily="34" charset="-128"/>
              </a:rPr>
              <a:t>is</a:t>
            </a:r>
            <a:r>
              <a:rPr lang="en-US" dirty="0" smtClean="0">
                <a:solidFill>
                  <a:schemeClr val="bg2"/>
                </a:solidFill>
                <a:ea typeface="ＭＳ Ｐゴシック" pitchFamily="34" charset="-128"/>
              </a:rPr>
              <a:t>? Barrier Method</a:t>
            </a:r>
          </a:p>
          <a:p>
            <a:r>
              <a:rPr lang="en-US" dirty="0" smtClean="0">
                <a:solidFill>
                  <a:schemeClr val="bg2"/>
                </a:solidFill>
                <a:ea typeface="ＭＳ Ｐゴシック" pitchFamily="34" charset="-128"/>
              </a:rPr>
              <a:t>How does it work? </a:t>
            </a:r>
            <a:r>
              <a:rPr lang="en-US" dirty="0" smtClean="0">
                <a:solidFill>
                  <a:schemeClr val="bg1"/>
                </a:solidFill>
                <a:ea typeface="ＭＳ Ｐゴシック" charset="0"/>
                <a:cs typeface="ＭＳ Ｐゴシック" charset="0"/>
              </a:rPr>
              <a:t>Work by physically blocking sperm from reaching egg</a:t>
            </a:r>
            <a:endParaRPr lang="en-US" dirty="0" smtClean="0">
              <a:solidFill>
                <a:schemeClr val="bg2"/>
              </a:solidFill>
              <a:ea typeface="ＭＳ Ｐゴシック" pitchFamily="34" charset="-128"/>
            </a:endParaRPr>
          </a:p>
          <a:p>
            <a:r>
              <a:rPr lang="en-US" dirty="0" smtClean="0">
                <a:solidFill>
                  <a:schemeClr val="bg2"/>
                </a:solidFill>
                <a:ea typeface="ＭＳ Ｐゴシック" pitchFamily="34" charset="-128"/>
              </a:rPr>
              <a:t>Condoms: very effective against several STDs; less effective (but still of value) against STDs transmitted by </a:t>
            </a:r>
            <a:r>
              <a:rPr lang="ja-JP" altLang="en-US" smtClean="0">
                <a:solidFill>
                  <a:schemeClr val="bg2"/>
                </a:solidFill>
                <a:ea typeface="ＭＳ Ｐゴシック" pitchFamily="34" charset="-128"/>
              </a:rPr>
              <a:t>“</a:t>
            </a:r>
            <a:r>
              <a:rPr lang="en-US" altLang="ja-JP" dirty="0" smtClean="0">
                <a:solidFill>
                  <a:schemeClr val="bg2"/>
                </a:solidFill>
                <a:ea typeface="ＭＳ Ｐゴシック" pitchFamily="34" charset="-128"/>
              </a:rPr>
              <a:t>skin to skin</a:t>
            </a:r>
            <a:r>
              <a:rPr lang="ja-JP" altLang="en-US" smtClean="0">
                <a:solidFill>
                  <a:schemeClr val="bg2"/>
                </a:solidFill>
                <a:ea typeface="ＭＳ Ｐゴシック" pitchFamily="34" charset="-128"/>
              </a:rPr>
              <a:t>”</a:t>
            </a:r>
            <a:r>
              <a:rPr lang="en-US" altLang="ja-JP" dirty="0" smtClean="0">
                <a:solidFill>
                  <a:schemeClr val="bg2"/>
                </a:solidFill>
                <a:ea typeface="ＭＳ Ｐゴシック" pitchFamily="34" charset="-128"/>
              </a:rPr>
              <a:t> contact</a:t>
            </a:r>
          </a:p>
          <a:p>
            <a:r>
              <a:rPr lang="en-US" dirty="0" smtClean="0">
                <a:solidFill>
                  <a:schemeClr val="bg2"/>
                </a:solidFill>
                <a:ea typeface="ＭＳ Ｐゴシック" pitchFamily="34" charset="-128"/>
              </a:rPr>
              <a:t>Must be used correctly and consistently every time! </a:t>
            </a:r>
          </a:p>
          <a:p>
            <a:r>
              <a:rPr lang="en-US" dirty="0" smtClean="0">
                <a:solidFill>
                  <a:schemeClr val="bg2"/>
                </a:solidFill>
                <a:ea typeface="ＭＳ Ｐゴシック" pitchFamily="34" charset="-128"/>
              </a:rPr>
              <a:t>Risks?</a:t>
            </a:r>
          </a:p>
          <a:p>
            <a:pPr lvl="1">
              <a:buNone/>
            </a:pPr>
            <a:endParaRPr lang="en-US" dirty="0" smtClean="0">
              <a:solidFill>
                <a:schemeClr val="bg2"/>
              </a:solidFill>
              <a:ea typeface="ＭＳ Ｐゴシック" pitchFamily="34" charset="-128"/>
            </a:endParaRPr>
          </a:p>
          <a:p>
            <a:endParaRPr lang="en-US" dirty="0" smtClean="0">
              <a:solidFill>
                <a:schemeClr val="bg2"/>
              </a:solidFill>
            </a:endParaRPr>
          </a:p>
          <a:p>
            <a:endParaRPr lang="en-US" dirty="0">
              <a:solidFill>
                <a:schemeClr val="bg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Condoms</a:t>
            </a:r>
            <a:endParaRPr lang="en-US" dirty="0"/>
          </a:p>
        </p:txBody>
      </p:sp>
      <p:sp>
        <p:nvSpPr>
          <p:cNvPr id="3" name="Content Placeholder 2"/>
          <p:cNvSpPr>
            <a:spLocks noGrp="1"/>
          </p:cNvSpPr>
          <p:nvPr>
            <p:ph idx="1"/>
          </p:nvPr>
        </p:nvSpPr>
        <p:spPr/>
        <p:txBody>
          <a:bodyPr/>
          <a:lstStyle/>
          <a:p>
            <a:r>
              <a:rPr lang="en-US" dirty="0" smtClean="0">
                <a:ea typeface="ＭＳ Ｐゴシック" pitchFamily="34" charset="-128"/>
              </a:rPr>
              <a:t>Widely available, low or no cost</a:t>
            </a:r>
          </a:p>
          <a:p>
            <a:r>
              <a:rPr lang="en-US" dirty="0" smtClean="0">
                <a:ea typeface="ＭＳ Ｐゴシック" pitchFamily="34" charset="-128"/>
              </a:rPr>
              <a:t>Local health department or family planning clinic</a:t>
            </a:r>
          </a:p>
          <a:p>
            <a:r>
              <a:rPr lang="en-US" dirty="0" smtClean="0">
                <a:ea typeface="ＭＳ Ｐゴシック" pitchFamily="34" charset="-128"/>
              </a:rPr>
              <a:t>Drug stores and chain stores</a:t>
            </a:r>
          </a:p>
          <a:p>
            <a:r>
              <a:rPr lang="en-US" dirty="0" smtClean="0">
                <a:ea typeface="ＭＳ Ｐゴシック" pitchFamily="34" charset="-128"/>
              </a:rPr>
              <a:t>No age restriction</a:t>
            </a:r>
          </a:p>
          <a:p>
            <a:r>
              <a:rPr lang="en-US" dirty="0" smtClean="0">
                <a:ea typeface="ＭＳ Ｐゴシック" pitchFamily="34" charset="-128"/>
              </a:rPr>
              <a:t>Both males and females can get condoms</a:t>
            </a:r>
          </a:p>
          <a:p>
            <a:r>
              <a:rPr lang="en-US" dirty="0" smtClean="0">
                <a:ea typeface="ＭＳ Ｐゴシック" pitchFamily="34" charset="-128"/>
              </a:rPr>
              <a:t>Get them before they are needed</a:t>
            </a:r>
          </a:p>
          <a:p>
            <a:endParaRPr lang="en-US" dirty="0" smtClean="0">
              <a:ea typeface="ＭＳ Ｐゴシック" pitchFamily="34" charset="-128"/>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6666"/>
        </a:solid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a:xfrm>
            <a:off x="708682" y="918294"/>
            <a:ext cx="4119090" cy="1066800"/>
          </a:xfrm>
          <a:solidFill>
            <a:schemeClr val="bg1"/>
          </a:solidFill>
          <a:ln w="50800">
            <a:solidFill>
              <a:schemeClr val="bg2">
                <a:lumMod val="50000"/>
              </a:schemeClr>
            </a:solidFill>
          </a:ln>
        </p:spPr>
        <p:txBody>
          <a:bodyPr>
            <a:normAutofit fontScale="90000"/>
          </a:bodyPr>
          <a:lstStyle/>
          <a:p>
            <a:pPr eaLnBrk="1" hangingPunct="1"/>
            <a:r>
              <a:rPr lang="en-US" sz="4400" dirty="0">
                <a:latin typeface="Trebuchet MS" charset="0"/>
                <a:ea typeface="ＭＳ Ｐゴシック" charset="0"/>
                <a:cs typeface="ＭＳ Ｐゴシック" charset="0"/>
              </a:rPr>
              <a:t>Female Condom</a:t>
            </a:r>
          </a:p>
        </p:txBody>
      </p:sp>
      <p:sp>
        <p:nvSpPr>
          <p:cNvPr id="30723" name="Content Placeholder 2"/>
          <p:cNvSpPr>
            <a:spLocks noGrp="1"/>
          </p:cNvSpPr>
          <p:nvPr>
            <p:ph sz="quarter" idx="1"/>
          </p:nvPr>
        </p:nvSpPr>
        <p:spPr>
          <a:xfrm>
            <a:off x="457200" y="2351235"/>
            <a:ext cx="4645149" cy="4017782"/>
          </a:xfrm>
          <a:solidFill>
            <a:schemeClr val="bg1"/>
          </a:solidFill>
          <a:ln w="53975">
            <a:solidFill>
              <a:schemeClr val="accent2">
                <a:lumMod val="75000"/>
              </a:schemeClr>
            </a:solidFill>
          </a:ln>
        </p:spPr>
        <p:txBody>
          <a:bodyPr/>
          <a:lstStyle/>
          <a:p>
            <a:pPr eaLnBrk="1" hangingPunct="1"/>
            <a:r>
              <a:rPr lang="en-US" dirty="0" smtClean="0">
                <a:latin typeface="+mj-lt"/>
                <a:ea typeface="ＭＳ Ｐゴシック" charset="0"/>
                <a:cs typeface="ＭＳ Ｐゴシック" charset="0"/>
              </a:rPr>
              <a:t>Can </a:t>
            </a:r>
            <a:r>
              <a:rPr lang="en-US" dirty="0">
                <a:latin typeface="+mj-lt"/>
                <a:ea typeface="ＭＳ Ｐゴシック" charset="0"/>
                <a:cs typeface="ＭＳ Ｐゴシック" charset="0"/>
              </a:rPr>
              <a:t>be inserted up to 8 hours before intercourse</a:t>
            </a:r>
          </a:p>
          <a:p>
            <a:pPr eaLnBrk="1" hangingPunct="1"/>
            <a:r>
              <a:rPr lang="en-US" dirty="0">
                <a:latin typeface="+mj-lt"/>
                <a:ea typeface="ＭＳ Ｐゴシック" charset="0"/>
                <a:cs typeface="ＭＳ Ｐゴシック" charset="0"/>
              </a:rPr>
              <a:t>Provides protection against </a:t>
            </a:r>
            <a:r>
              <a:rPr lang="en-US" dirty="0" smtClean="0">
                <a:latin typeface="+mj-lt"/>
                <a:ea typeface="ＭＳ Ｐゴシック" charset="0"/>
                <a:cs typeface="ＭＳ Ｐゴシック" charset="0"/>
              </a:rPr>
              <a:t>STDs</a:t>
            </a:r>
            <a:endParaRPr lang="en-US" dirty="0">
              <a:latin typeface="+mj-lt"/>
              <a:ea typeface="ＭＳ Ｐゴシック" charset="0"/>
              <a:cs typeface="ＭＳ Ｐゴシック" charset="0"/>
            </a:endParaRPr>
          </a:p>
          <a:p>
            <a:pPr eaLnBrk="1" hangingPunct="1"/>
            <a:r>
              <a:rPr lang="en-US" dirty="0" smtClean="0">
                <a:latin typeface="+mj-lt"/>
                <a:ea typeface="ＭＳ Ｐゴシック" charset="0"/>
                <a:cs typeface="ＭＳ Ｐゴシック" charset="0"/>
              </a:rPr>
              <a:t>Not </a:t>
            </a:r>
            <a:r>
              <a:rPr lang="en-US" dirty="0">
                <a:latin typeface="+mj-lt"/>
                <a:ea typeface="ＭＳ Ｐゴシック" charset="0"/>
                <a:cs typeface="ＭＳ Ｐゴシック" charset="0"/>
              </a:rPr>
              <a:t>as </a:t>
            </a:r>
            <a:r>
              <a:rPr lang="en-US" dirty="0" smtClean="0">
                <a:latin typeface="+mj-lt"/>
                <a:ea typeface="ＭＳ Ｐゴシック" charset="0"/>
                <a:cs typeface="ＭＳ Ｐゴシック" charset="0"/>
              </a:rPr>
              <a:t>effective </a:t>
            </a:r>
            <a:r>
              <a:rPr lang="en-US" dirty="0">
                <a:latin typeface="+mj-lt"/>
                <a:ea typeface="ＭＳ Ｐゴシック" charset="0"/>
                <a:cs typeface="ＭＳ Ｐゴシック" charset="0"/>
              </a:rPr>
              <a:t>as male condom</a:t>
            </a:r>
          </a:p>
          <a:p>
            <a:pPr eaLnBrk="1" hangingPunct="1"/>
            <a:r>
              <a:rPr lang="en-US" dirty="0">
                <a:latin typeface="+mj-lt"/>
                <a:ea typeface="ＭＳ Ｐゴシック" charset="0"/>
                <a:cs typeface="ＭＳ Ｐゴシック" charset="0"/>
              </a:rPr>
              <a:t>Made of polyurethane</a:t>
            </a:r>
          </a:p>
          <a:p>
            <a:pPr eaLnBrk="1" hangingPunct="1"/>
            <a:endParaRPr lang="en-US" dirty="0">
              <a:latin typeface="Georgia" charset="0"/>
              <a:ea typeface="ＭＳ Ｐゴシック" charset="0"/>
              <a:cs typeface="ＭＳ Ｐゴシック" charset="0"/>
            </a:endParaRPr>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l="18404" r="20624"/>
          <a:stretch>
            <a:fillRect/>
          </a:stretch>
        </p:blipFill>
        <p:spPr bwMode="auto">
          <a:xfrm>
            <a:off x="5481252" y="2876947"/>
            <a:ext cx="3263900" cy="3492070"/>
          </a:xfrm>
          <a:prstGeom prst="rect">
            <a:avLst/>
          </a:prstGeom>
          <a:ln w="50800">
            <a:solidFill>
              <a:srgbClr val="FF0000"/>
            </a:solidFill>
          </a:ln>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p:nvPicPr>
        <p:blipFill>
          <a:blip r:embed="rId4"/>
          <a:stretch>
            <a:fillRect/>
          </a:stretch>
        </p:blipFill>
        <p:spPr>
          <a:xfrm>
            <a:off x="5481252" y="1289447"/>
            <a:ext cx="3263900" cy="1587500"/>
          </a:xfrm>
          <a:prstGeom prst="rect">
            <a:avLst/>
          </a:prstGeom>
          <a:ln w="50800">
            <a:solidFill>
              <a:srgbClr val="FF0000"/>
            </a:solidFill>
          </a:ln>
        </p:spPr>
      </p:pic>
    </p:spTree>
    <p:extLst>
      <p:ext uri="{BB962C8B-B14F-4D97-AF65-F5344CB8AC3E}">
        <p14:creationId xmlns:p14="http://schemas.microsoft.com/office/powerpoint/2010/main" val="18944498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1080" y="274638"/>
            <a:ext cx="6149301" cy="922229"/>
          </a:xfrm>
          <a:solidFill>
            <a:schemeClr val="bg1"/>
          </a:solidFill>
          <a:ln w="57150">
            <a:solidFill>
              <a:srgbClr val="FF0000"/>
            </a:solidFill>
          </a:ln>
        </p:spPr>
        <p:txBody>
          <a:bodyPr/>
          <a:lstStyle/>
          <a:p>
            <a:r>
              <a:rPr lang="en-US" dirty="0" smtClean="0"/>
              <a:t>Emergency Contraception</a:t>
            </a:r>
            <a:endParaRPr lang="en-US" dirty="0"/>
          </a:p>
        </p:txBody>
      </p:sp>
      <p:sp>
        <p:nvSpPr>
          <p:cNvPr id="3" name="Content Placeholder 2"/>
          <p:cNvSpPr>
            <a:spLocks noGrp="1"/>
          </p:cNvSpPr>
          <p:nvPr>
            <p:ph idx="1"/>
          </p:nvPr>
        </p:nvSpPr>
        <p:spPr>
          <a:xfrm>
            <a:off x="4303596" y="1600200"/>
            <a:ext cx="4620770" cy="4525963"/>
          </a:xfrm>
          <a:solidFill>
            <a:schemeClr val="bg1"/>
          </a:solidFill>
          <a:ln w="50800">
            <a:solidFill>
              <a:schemeClr val="tx2">
                <a:lumMod val="50000"/>
              </a:schemeClr>
            </a:solidFill>
          </a:ln>
        </p:spPr>
        <p:txBody>
          <a:bodyPr/>
          <a:lstStyle/>
          <a:p>
            <a:pPr marL="0" indent="0">
              <a:buNone/>
            </a:pPr>
            <a:r>
              <a:rPr lang="en-US" sz="2800" dirty="0" smtClean="0"/>
              <a:t>Plan B, Plan B One Step, Ella</a:t>
            </a:r>
          </a:p>
          <a:p>
            <a:r>
              <a:rPr lang="en-US" sz="2800" dirty="0" smtClean="0"/>
              <a:t>Within 72-120 hours of unprotected sex</a:t>
            </a:r>
          </a:p>
          <a:p>
            <a:r>
              <a:rPr lang="en-US" sz="2800" dirty="0" smtClean="0"/>
              <a:t>The “sooner the better”</a:t>
            </a:r>
          </a:p>
          <a:p>
            <a:r>
              <a:rPr lang="en-US" sz="2800" dirty="0" smtClean="0"/>
              <a:t>7 of 8 women will NOT get pregnant after using E.C.</a:t>
            </a:r>
          </a:p>
          <a:p>
            <a:r>
              <a:rPr lang="en-US" sz="2800" dirty="0" smtClean="0"/>
              <a:t>Not recommended as regular contraception</a:t>
            </a:r>
          </a:p>
          <a:p>
            <a:r>
              <a:rPr lang="en-US" sz="2800" dirty="0" smtClean="0"/>
              <a:t>Will NOT cause an abortion</a:t>
            </a:r>
            <a:endParaRPr lang="en-US" sz="2800" dirty="0"/>
          </a:p>
        </p:txBody>
      </p:sp>
      <p:pic>
        <p:nvPicPr>
          <p:cNvPr id="6" name="Picture 5"/>
          <p:cNvPicPr>
            <a:picLocks noChangeAspect="1"/>
          </p:cNvPicPr>
          <p:nvPr/>
        </p:nvPicPr>
        <p:blipFill>
          <a:blip r:embed="rId3"/>
          <a:stretch>
            <a:fillRect/>
          </a:stretch>
        </p:blipFill>
        <p:spPr>
          <a:xfrm>
            <a:off x="363400" y="1600200"/>
            <a:ext cx="3629533" cy="5059041"/>
          </a:xfrm>
          <a:prstGeom prst="rect">
            <a:avLst/>
          </a:prstGeom>
          <a:ln w="50800">
            <a:solidFill>
              <a:srgbClr val="FF0000"/>
            </a:solidFill>
          </a:ln>
        </p:spPr>
      </p:pic>
    </p:spTree>
    <p:extLst>
      <p:ext uri="{BB962C8B-B14F-4D97-AF65-F5344CB8AC3E}">
        <p14:creationId xmlns:p14="http://schemas.microsoft.com/office/powerpoint/2010/main" val="630206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609600"/>
            <a:ext cx="8229600" cy="1066800"/>
          </a:xfrm>
          <a:solidFill>
            <a:schemeClr val="bg1"/>
          </a:solidFill>
          <a:ln w="50800">
            <a:solidFill>
              <a:srgbClr val="FFFF00"/>
            </a:solidFill>
          </a:ln>
        </p:spPr>
        <p:txBody>
          <a:bodyPr>
            <a:normAutofit fontScale="90000"/>
          </a:bodyPr>
          <a:lstStyle/>
          <a:p>
            <a:pPr eaLnBrk="1" hangingPunct="1"/>
            <a:r>
              <a:rPr lang="en-US" sz="4800" dirty="0">
                <a:latin typeface="Trebuchet MS" charset="0"/>
                <a:ea typeface="ＭＳ Ｐゴシック" charset="0"/>
                <a:cs typeface="ＭＳ Ｐゴシック" charset="0"/>
              </a:rPr>
              <a:t>Other </a:t>
            </a:r>
            <a:r>
              <a:rPr lang="en-US" sz="4800" dirty="0" smtClean="0">
                <a:latin typeface="Trebuchet MS" charset="0"/>
                <a:ea typeface="ＭＳ Ｐゴシック" charset="0"/>
                <a:cs typeface="ＭＳ Ｐゴシック" charset="0"/>
              </a:rPr>
              <a:t>(Less Effective) Methods</a:t>
            </a:r>
            <a:endParaRPr lang="en-US" sz="4800" dirty="0">
              <a:latin typeface="Trebuchet MS" charset="0"/>
              <a:ea typeface="ＭＳ Ｐゴシック" charset="0"/>
              <a:cs typeface="ＭＳ Ｐゴシック" charset="0"/>
            </a:endParaRPr>
          </a:p>
        </p:txBody>
      </p:sp>
      <p:sp>
        <p:nvSpPr>
          <p:cNvPr id="40962" name="Content Placeholder 2"/>
          <p:cNvSpPr>
            <a:spLocks noGrp="1"/>
          </p:cNvSpPr>
          <p:nvPr>
            <p:ph idx="1"/>
          </p:nvPr>
        </p:nvSpPr>
        <p:spPr>
          <a:xfrm>
            <a:off x="4862308" y="2210276"/>
            <a:ext cx="3947479" cy="1474021"/>
          </a:xfrm>
          <a:solidFill>
            <a:schemeClr val="bg1"/>
          </a:solidFill>
          <a:ln w="50800">
            <a:solidFill>
              <a:schemeClr val="tx2">
                <a:lumMod val="40000"/>
                <a:lumOff val="60000"/>
              </a:schemeClr>
            </a:solidFill>
          </a:ln>
        </p:spPr>
        <p:txBody>
          <a:bodyPr/>
          <a:lstStyle/>
          <a:p>
            <a:pPr eaLnBrk="1" hangingPunct="1"/>
            <a:r>
              <a:rPr lang="en-US" dirty="0">
                <a:latin typeface="+mj-lt"/>
                <a:ea typeface="ＭＳ Ｐゴシック" charset="0"/>
                <a:cs typeface="ＭＳ Ｐゴシック" charset="0"/>
              </a:rPr>
              <a:t>Vaginal spermicides</a:t>
            </a:r>
          </a:p>
          <a:p>
            <a:pPr eaLnBrk="1" hangingPunct="1"/>
            <a:r>
              <a:rPr lang="en-US" dirty="0">
                <a:latin typeface="+mj-lt"/>
                <a:ea typeface="ＭＳ Ｐゴシック" charset="0"/>
                <a:cs typeface="ＭＳ Ｐゴシック" charset="0"/>
              </a:rPr>
              <a:t>Withdrawal</a:t>
            </a:r>
          </a:p>
        </p:txBody>
      </p:sp>
      <p:pic>
        <p:nvPicPr>
          <p:cNvPr id="3" name="Picture 2"/>
          <p:cNvPicPr>
            <a:picLocks noChangeAspect="1"/>
          </p:cNvPicPr>
          <p:nvPr/>
        </p:nvPicPr>
        <p:blipFill>
          <a:blip r:embed="rId3"/>
          <a:stretch>
            <a:fillRect/>
          </a:stretch>
        </p:blipFill>
        <p:spPr>
          <a:xfrm>
            <a:off x="258210" y="2239635"/>
            <a:ext cx="4311005" cy="2870955"/>
          </a:xfrm>
          <a:prstGeom prst="rect">
            <a:avLst/>
          </a:prstGeom>
          <a:ln w="50800">
            <a:solidFill>
              <a:srgbClr val="FFFF00"/>
            </a:solidFill>
          </a:ln>
        </p:spPr>
      </p:pic>
    </p:spTree>
    <p:extLst>
      <p:ext uri="{BB962C8B-B14F-4D97-AF65-F5344CB8AC3E}">
        <p14:creationId xmlns:p14="http://schemas.microsoft.com/office/powerpoint/2010/main" val="2164421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41985" name="AutoShape 2"/>
          <p:cNvSpPr>
            <a:spLocks noGrp="1" noChangeArrowheads="1"/>
          </p:cNvSpPr>
          <p:nvPr>
            <p:ph type="title"/>
          </p:nvPr>
        </p:nvSpPr>
        <p:spPr>
          <a:xfrm>
            <a:off x="1670346" y="437971"/>
            <a:ext cx="5628837" cy="838200"/>
          </a:xfrm>
          <a:solidFill>
            <a:schemeClr val="bg1"/>
          </a:solidFill>
          <a:ln w="50800">
            <a:solidFill>
              <a:schemeClr val="tx2">
                <a:lumMod val="60000"/>
                <a:lumOff val="40000"/>
              </a:schemeClr>
            </a:solidFill>
          </a:ln>
        </p:spPr>
        <p:txBody>
          <a:bodyPr/>
          <a:lstStyle/>
          <a:p>
            <a:pPr eaLnBrk="1" hangingPunct="1"/>
            <a:r>
              <a:rPr lang="en-US" sz="4400" dirty="0">
                <a:latin typeface="Trebuchet MS" charset="0"/>
                <a:ea typeface="ＭＳ Ｐゴシック" charset="0"/>
                <a:cs typeface="ＭＳ Ｐゴシック" charset="0"/>
              </a:rPr>
              <a:t>Vaginal Spermicides</a:t>
            </a:r>
          </a:p>
        </p:txBody>
      </p:sp>
      <p:sp>
        <p:nvSpPr>
          <p:cNvPr id="41986" name="Rectangle 3"/>
          <p:cNvSpPr>
            <a:spLocks noGrp="1" noChangeArrowheads="1"/>
          </p:cNvSpPr>
          <p:nvPr>
            <p:ph sz="quarter" idx="1"/>
          </p:nvPr>
        </p:nvSpPr>
        <p:spPr>
          <a:xfrm>
            <a:off x="510734" y="1524000"/>
            <a:ext cx="8001000" cy="4953000"/>
          </a:xfrm>
          <a:solidFill>
            <a:schemeClr val="bg1"/>
          </a:solidFill>
          <a:ln w="50800">
            <a:solidFill>
              <a:schemeClr val="tx2">
                <a:lumMod val="75000"/>
              </a:schemeClr>
            </a:solidFill>
          </a:ln>
        </p:spPr>
        <p:txBody>
          <a:bodyPr>
            <a:normAutofit lnSpcReduction="10000"/>
          </a:bodyPr>
          <a:lstStyle/>
          <a:p>
            <a:pPr eaLnBrk="1" hangingPunct="1">
              <a:lnSpc>
                <a:spcPct val="90000"/>
              </a:lnSpc>
            </a:pPr>
            <a:r>
              <a:rPr lang="en-US" sz="2400" dirty="0">
                <a:latin typeface="+mj-lt"/>
                <a:ea typeface="ＭＳ Ｐゴシック" charset="0"/>
                <a:cs typeface="ＭＳ Ｐゴシック" charset="0"/>
              </a:rPr>
              <a:t>Work by killing sperm on contact</a:t>
            </a:r>
          </a:p>
          <a:p>
            <a:pPr eaLnBrk="1" hangingPunct="1">
              <a:lnSpc>
                <a:spcPct val="90000"/>
              </a:lnSpc>
            </a:pPr>
            <a:r>
              <a:rPr lang="en-US" sz="2400" dirty="0">
                <a:latin typeface="+mj-lt"/>
                <a:ea typeface="ＭＳ Ｐゴシック" charset="0"/>
                <a:cs typeface="ＭＳ Ｐゴシック" charset="0"/>
              </a:rPr>
              <a:t>Foams, jellies, creams: </a:t>
            </a:r>
            <a:r>
              <a:rPr lang="en-US" sz="2400" dirty="0" smtClean="0">
                <a:latin typeface="+mj-lt"/>
                <a:ea typeface="ＭＳ Ｐゴシック" charset="0"/>
                <a:cs typeface="ＭＳ Ｐゴシック" charset="0"/>
              </a:rPr>
              <a:t>used </a:t>
            </a:r>
            <a:r>
              <a:rPr lang="en-US" sz="2400" dirty="0">
                <a:latin typeface="+mj-lt"/>
                <a:ea typeface="ＭＳ Ｐゴシック" charset="0"/>
                <a:cs typeface="ＭＳ Ｐゴシック" charset="0"/>
              </a:rPr>
              <a:t>30 minutes in advance</a:t>
            </a:r>
          </a:p>
          <a:p>
            <a:pPr lvl="1" eaLnBrk="1" hangingPunct="1">
              <a:lnSpc>
                <a:spcPct val="90000"/>
              </a:lnSpc>
            </a:pPr>
            <a:r>
              <a:rPr lang="en-US" sz="2200" dirty="0">
                <a:latin typeface="+mj-lt"/>
                <a:ea typeface="ＭＳ Ｐゴシック" charset="0"/>
              </a:rPr>
              <a:t>Reapply after 1 hour</a:t>
            </a:r>
          </a:p>
          <a:p>
            <a:pPr eaLnBrk="1" hangingPunct="1">
              <a:lnSpc>
                <a:spcPct val="90000"/>
              </a:lnSpc>
            </a:pPr>
            <a:r>
              <a:rPr lang="en-US" sz="2400" dirty="0">
                <a:latin typeface="+mj-lt"/>
                <a:ea typeface="ＭＳ Ｐゴシック" charset="0"/>
                <a:cs typeface="ＭＳ Ｐゴシック" charset="0"/>
              </a:rPr>
              <a:t>Suppositories, and films: </a:t>
            </a:r>
            <a:r>
              <a:rPr lang="en-US" sz="2400" dirty="0" smtClean="0">
                <a:latin typeface="+mj-lt"/>
                <a:ea typeface="ＭＳ Ｐゴシック" charset="0"/>
                <a:cs typeface="ＭＳ Ｐゴシック" charset="0"/>
              </a:rPr>
              <a:t>wait </a:t>
            </a:r>
            <a:r>
              <a:rPr lang="en-US" sz="2400" dirty="0">
                <a:latin typeface="+mj-lt"/>
                <a:ea typeface="ＭＳ Ｐゴシック" charset="0"/>
                <a:cs typeface="ＭＳ Ｐゴシック" charset="0"/>
              </a:rPr>
              <a:t>15 minutes to dissolve </a:t>
            </a:r>
          </a:p>
          <a:p>
            <a:pPr lvl="1" eaLnBrk="1" hangingPunct="1">
              <a:lnSpc>
                <a:spcPct val="90000"/>
              </a:lnSpc>
            </a:pPr>
            <a:r>
              <a:rPr lang="en-US" sz="2200" dirty="0">
                <a:latin typeface="+mj-lt"/>
                <a:ea typeface="ＭＳ Ｐゴシック" charset="0"/>
              </a:rPr>
              <a:t>Effective for 1 hour</a:t>
            </a:r>
          </a:p>
          <a:p>
            <a:pPr eaLnBrk="1" hangingPunct="1">
              <a:lnSpc>
                <a:spcPct val="90000"/>
              </a:lnSpc>
            </a:pPr>
            <a:r>
              <a:rPr lang="en-US" sz="2400" dirty="0">
                <a:latin typeface="+mj-lt"/>
                <a:ea typeface="ＭＳ Ｐゴシック" charset="0"/>
                <a:cs typeface="ＭＳ Ｐゴシック" charset="0"/>
              </a:rPr>
              <a:t>Considerations</a:t>
            </a:r>
          </a:p>
          <a:p>
            <a:pPr lvl="1" eaLnBrk="1" hangingPunct="1">
              <a:lnSpc>
                <a:spcPct val="90000"/>
              </a:lnSpc>
            </a:pPr>
            <a:r>
              <a:rPr lang="en-US" sz="2200" dirty="0">
                <a:latin typeface="+mj-lt"/>
                <a:ea typeface="ＭＳ Ｐゴシック" charset="0"/>
              </a:rPr>
              <a:t>Effectiveness:  71 - 82%</a:t>
            </a:r>
          </a:p>
          <a:p>
            <a:pPr lvl="1" eaLnBrk="1" hangingPunct="1">
              <a:lnSpc>
                <a:spcPct val="90000"/>
              </a:lnSpc>
            </a:pPr>
            <a:r>
              <a:rPr lang="en-US" sz="2200" dirty="0">
                <a:latin typeface="+mj-lt"/>
                <a:ea typeface="ＭＳ Ｐゴシック" charset="0"/>
              </a:rPr>
              <a:t>Convenience: over-the-counter</a:t>
            </a:r>
          </a:p>
          <a:p>
            <a:pPr lvl="1" eaLnBrk="1" hangingPunct="1">
              <a:lnSpc>
                <a:spcPct val="90000"/>
              </a:lnSpc>
            </a:pPr>
            <a:r>
              <a:rPr lang="en-US" sz="2200" dirty="0">
                <a:latin typeface="+mj-lt"/>
                <a:ea typeface="ＭＳ Ｐゴシック" charset="0"/>
              </a:rPr>
              <a:t>Reversibility: @ 1 hour</a:t>
            </a:r>
          </a:p>
          <a:p>
            <a:pPr lvl="1" eaLnBrk="1" hangingPunct="1">
              <a:lnSpc>
                <a:spcPct val="90000"/>
              </a:lnSpc>
            </a:pPr>
            <a:r>
              <a:rPr lang="en-US" sz="2200" dirty="0">
                <a:latin typeface="+mj-lt"/>
                <a:ea typeface="ＭＳ Ｐゴシック" charset="0"/>
              </a:rPr>
              <a:t>Risks: </a:t>
            </a:r>
            <a:r>
              <a:rPr lang="en-US" sz="2200" dirty="0" smtClean="0">
                <a:latin typeface="+mj-lt"/>
                <a:ea typeface="ＭＳ Ｐゴシック" charset="0"/>
              </a:rPr>
              <a:t>possible allergic </a:t>
            </a:r>
            <a:r>
              <a:rPr lang="en-US" sz="2200" dirty="0">
                <a:latin typeface="+mj-lt"/>
                <a:ea typeface="ＭＳ Ｐゴシック" charset="0"/>
              </a:rPr>
              <a:t>reaction</a:t>
            </a:r>
          </a:p>
          <a:p>
            <a:pPr lvl="1" eaLnBrk="1" hangingPunct="1">
              <a:lnSpc>
                <a:spcPct val="90000"/>
              </a:lnSpc>
            </a:pPr>
            <a:r>
              <a:rPr lang="en-US" sz="2200" dirty="0">
                <a:latin typeface="+mj-lt"/>
                <a:ea typeface="ＭＳ Ｐゴシック" charset="0"/>
              </a:rPr>
              <a:t>STD protection: none!</a:t>
            </a:r>
          </a:p>
          <a:p>
            <a:pPr lvl="1" eaLnBrk="1" hangingPunct="1">
              <a:lnSpc>
                <a:spcPct val="90000"/>
              </a:lnSpc>
              <a:buFont typeface="Georgia" charset="0"/>
              <a:buNone/>
            </a:pPr>
            <a:endParaRPr lang="en-US" sz="2200" dirty="0">
              <a:latin typeface="+mj-lt"/>
              <a:ea typeface="ＭＳ Ｐゴシック" charset="0"/>
            </a:endParaRPr>
          </a:p>
          <a:p>
            <a:pPr eaLnBrk="1" hangingPunct="1">
              <a:lnSpc>
                <a:spcPct val="90000"/>
              </a:lnSpc>
            </a:pPr>
            <a:r>
              <a:rPr lang="en-US" sz="2400" u="sng" dirty="0">
                <a:latin typeface="+mj-lt"/>
                <a:ea typeface="ＭＳ Ｐゴシック" charset="0"/>
                <a:cs typeface="ＭＳ Ｐゴシック" charset="0"/>
              </a:rPr>
              <a:t>Not a </a:t>
            </a:r>
            <a:r>
              <a:rPr lang="ja-JP" altLang="en-US" sz="2400" u="sng" dirty="0">
                <a:latin typeface="+mj-lt"/>
                <a:ea typeface="ＭＳ Ｐゴシック" charset="0"/>
                <a:cs typeface="ＭＳ Ｐゴシック" charset="0"/>
              </a:rPr>
              <a:t>“</a:t>
            </a:r>
            <a:r>
              <a:rPr lang="en-US" altLang="ja-JP" sz="2400" u="sng" dirty="0">
                <a:latin typeface="+mj-lt"/>
                <a:ea typeface="ＭＳ Ｐゴシック" charset="0"/>
                <a:cs typeface="ＭＳ Ｐゴシック" charset="0"/>
              </a:rPr>
              <a:t>stand alone</a:t>
            </a:r>
            <a:r>
              <a:rPr lang="ja-JP" altLang="en-US" sz="2400" u="sng" dirty="0">
                <a:latin typeface="+mj-lt"/>
                <a:ea typeface="ＭＳ Ｐゴシック" charset="0"/>
                <a:cs typeface="ＭＳ Ｐゴシック" charset="0"/>
              </a:rPr>
              <a:t>”</a:t>
            </a:r>
            <a:r>
              <a:rPr lang="en-US" altLang="ja-JP" sz="2400" u="sng" dirty="0">
                <a:latin typeface="+mj-lt"/>
                <a:ea typeface="ＭＳ Ｐゴシック" charset="0"/>
                <a:cs typeface="ＭＳ Ｐゴシック" charset="0"/>
              </a:rPr>
              <a:t> method, </a:t>
            </a:r>
            <a:r>
              <a:rPr lang="en-US" altLang="ja-JP" sz="2400" u="sng" dirty="0" smtClean="0">
                <a:latin typeface="+mj-lt"/>
                <a:ea typeface="ＭＳ Ｐゴシック" charset="0"/>
                <a:cs typeface="ＭＳ Ｐゴシック" charset="0"/>
              </a:rPr>
              <a:t>for use </a:t>
            </a:r>
            <a:r>
              <a:rPr lang="en-US" altLang="ja-JP" sz="2400" u="sng" dirty="0">
                <a:latin typeface="+mj-lt"/>
                <a:ea typeface="ＭＳ Ｐゴシック" charset="0"/>
                <a:cs typeface="ＭＳ Ｐゴシック" charset="0"/>
              </a:rPr>
              <a:t>with a male or </a:t>
            </a:r>
            <a:endParaRPr lang="en-US" altLang="ja-JP" sz="2400" u="sng" dirty="0" smtClean="0">
              <a:latin typeface="+mj-lt"/>
              <a:ea typeface="ＭＳ Ｐゴシック" charset="0"/>
              <a:cs typeface="ＭＳ Ｐゴシック" charset="0"/>
            </a:endParaRPr>
          </a:p>
          <a:p>
            <a:pPr marL="0" indent="0" eaLnBrk="1" hangingPunct="1">
              <a:lnSpc>
                <a:spcPct val="90000"/>
              </a:lnSpc>
              <a:buNone/>
            </a:pPr>
            <a:r>
              <a:rPr lang="en-US" altLang="ja-JP" sz="2400" dirty="0">
                <a:latin typeface="+mj-lt"/>
                <a:ea typeface="ＭＳ Ｐゴシック" charset="0"/>
                <a:cs typeface="ＭＳ Ｐゴシック" charset="0"/>
              </a:rPr>
              <a:t> </a:t>
            </a:r>
            <a:r>
              <a:rPr lang="en-US" altLang="ja-JP" sz="2400" dirty="0" smtClean="0">
                <a:latin typeface="+mj-lt"/>
                <a:ea typeface="ＭＳ Ｐゴシック" charset="0"/>
                <a:cs typeface="ＭＳ Ｐゴシック" charset="0"/>
              </a:rPr>
              <a:t>    </a:t>
            </a:r>
            <a:r>
              <a:rPr lang="en-US" altLang="ja-JP" sz="2400" u="sng" dirty="0" smtClean="0">
                <a:latin typeface="+mj-lt"/>
                <a:ea typeface="ＭＳ Ｐゴシック" charset="0"/>
                <a:cs typeface="ＭＳ Ｐゴシック" charset="0"/>
              </a:rPr>
              <a:t>female </a:t>
            </a:r>
            <a:r>
              <a:rPr lang="en-US" altLang="ja-JP" sz="2400" u="sng" dirty="0">
                <a:latin typeface="+mj-lt"/>
                <a:ea typeface="ＭＳ Ｐゴシック" charset="0"/>
                <a:cs typeface="ＭＳ Ｐゴシック" charset="0"/>
              </a:rPr>
              <a:t>condom</a:t>
            </a:r>
            <a:endParaRPr lang="en-US" sz="2400" u="sng" dirty="0">
              <a:latin typeface="+mj-lt"/>
              <a:ea typeface="ＭＳ Ｐゴシック" charset="0"/>
              <a:cs typeface="ＭＳ Ｐゴシック" charset="0"/>
            </a:endParaRPr>
          </a:p>
        </p:txBody>
      </p:sp>
      <p:pic>
        <p:nvPicPr>
          <p:cNvPr id="41987" name="Picture 5" descr="Fig 6-5"/>
          <p:cNvPicPr>
            <a:picLocks noChangeAspect="1" noChangeArrowheads="1"/>
          </p:cNvPicPr>
          <p:nvPr/>
        </p:nvPicPr>
        <p:blipFill>
          <a:blip r:embed="rId3">
            <a:extLst>
              <a:ext uri="{28A0092B-C50C-407E-A947-70E740481C1C}">
                <a14:useLocalDpi xmlns:a14="http://schemas.microsoft.com/office/drawing/2010/main" val="0"/>
              </a:ext>
            </a:extLst>
          </a:blip>
          <a:srcRect l="3999" t="5263" r="5333"/>
          <a:stretch>
            <a:fillRect/>
          </a:stretch>
        </p:blipFill>
        <p:spPr bwMode="auto">
          <a:xfrm>
            <a:off x="5196497" y="3048000"/>
            <a:ext cx="3581400" cy="2527300"/>
          </a:xfrm>
          <a:prstGeom prst="rect">
            <a:avLst/>
          </a:prstGeom>
          <a:noFill/>
          <a:ln w="50800">
            <a:solidFill>
              <a:srgbClr val="FF8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276251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8000"/>
        </a:solidFill>
        <a:effectLst/>
      </p:bgPr>
    </p:bg>
    <p:spTree>
      <p:nvGrpSpPr>
        <p:cNvPr id="1" name=""/>
        <p:cNvGrpSpPr/>
        <p:nvPr/>
      </p:nvGrpSpPr>
      <p:grpSpPr>
        <a:xfrm>
          <a:off x="0" y="0"/>
          <a:ext cx="0" cy="0"/>
          <a:chOff x="0" y="0"/>
          <a:chExt cx="0" cy="0"/>
        </a:xfrm>
      </p:grpSpPr>
      <p:sp>
        <p:nvSpPr>
          <p:cNvPr id="44033" name="Title 1"/>
          <p:cNvSpPr>
            <a:spLocks noGrp="1"/>
          </p:cNvSpPr>
          <p:nvPr>
            <p:ph type="title"/>
          </p:nvPr>
        </p:nvSpPr>
        <p:spPr>
          <a:xfrm>
            <a:off x="2825859" y="437971"/>
            <a:ext cx="3741118" cy="1066800"/>
          </a:xfrm>
          <a:solidFill>
            <a:schemeClr val="bg1"/>
          </a:solidFill>
          <a:ln w="50800">
            <a:solidFill>
              <a:srgbClr val="FF6666"/>
            </a:solidFill>
          </a:ln>
        </p:spPr>
        <p:txBody>
          <a:bodyPr/>
          <a:lstStyle/>
          <a:p>
            <a:pPr eaLnBrk="1" hangingPunct="1"/>
            <a:r>
              <a:rPr lang="en-US" sz="4400" dirty="0">
                <a:latin typeface="Trebuchet MS" charset="0"/>
                <a:ea typeface="ＭＳ Ｐゴシック" charset="0"/>
                <a:cs typeface="ＭＳ Ｐゴシック" charset="0"/>
              </a:rPr>
              <a:t>Withdrawal</a:t>
            </a:r>
          </a:p>
        </p:txBody>
      </p:sp>
      <p:sp>
        <p:nvSpPr>
          <p:cNvPr id="44034" name="Content Placeholder 2"/>
          <p:cNvSpPr>
            <a:spLocks noGrp="1"/>
          </p:cNvSpPr>
          <p:nvPr>
            <p:ph idx="1"/>
          </p:nvPr>
        </p:nvSpPr>
        <p:spPr>
          <a:xfrm>
            <a:off x="430648" y="1752600"/>
            <a:ext cx="8382000" cy="4563339"/>
          </a:xfrm>
          <a:solidFill>
            <a:schemeClr val="bg1"/>
          </a:solidFill>
          <a:ln w="53975">
            <a:solidFill>
              <a:schemeClr val="tx2">
                <a:lumMod val="75000"/>
              </a:schemeClr>
            </a:solidFill>
          </a:ln>
        </p:spPr>
        <p:txBody>
          <a:bodyPr/>
          <a:lstStyle/>
          <a:p>
            <a:pPr eaLnBrk="1" hangingPunct="1">
              <a:lnSpc>
                <a:spcPct val="80000"/>
              </a:lnSpc>
            </a:pPr>
            <a:r>
              <a:rPr lang="en-US" sz="2600" dirty="0">
                <a:latin typeface="+mj-lt"/>
                <a:ea typeface="ＭＳ Ｐゴシック" charset="0"/>
                <a:cs typeface="ＭＳ Ｐゴシック" charset="0"/>
              </a:rPr>
              <a:t>Removing the penis from the vagina prior to ejaculation</a:t>
            </a:r>
          </a:p>
          <a:p>
            <a:pPr eaLnBrk="1" hangingPunct="1">
              <a:lnSpc>
                <a:spcPct val="80000"/>
              </a:lnSpc>
            </a:pPr>
            <a:r>
              <a:rPr lang="en-US" sz="2600" dirty="0">
                <a:latin typeface="+mj-lt"/>
                <a:ea typeface="ＭＳ Ｐゴシック" charset="0"/>
                <a:cs typeface="ＭＳ Ｐゴシック" charset="0"/>
              </a:rPr>
              <a:t>Concerns:</a:t>
            </a:r>
          </a:p>
          <a:p>
            <a:pPr lvl="1" eaLnBrk="1" hangingPunct="1">
              <a:lnSpc>
                <a:spcPct val="80000"/>
              </a:lnSpc>
            </a:pPr>
            <a:r>
              <a:rPr lang="en-US" sz="2400" dirty="0">
                <a:latin typeface="+mj-lt"/>
                <a:ea typeface="ＭＳ Ｐゴシック" charset="0"/>
              </a:rPr>
              <a:t>Pre-ejaculatory fluid which contains sperm and may contain pathogens causing STDs</a:t>
            </a:r>
          </a:p>
          <a:p>
            <a:pPr lvl="1" eaLnBrk="1" hangingPunct="1">
              <a:lnSpc>
                <a:spcPct val="80000"/>
              </a:lnSpc>
            </a:pPr>
            <a:r>
              <a:rPr lang="en-US" sz="2400" dirty="0">
                <a:latin typeface="+mj-lt"/>
                <a:ea typeface="ＭＳ Ｐゴシック" charset="0"/>
              </a:rPr>
              <a:t>Relies on control and motivation of the male</a:t>
            </a:r>
          </a:p>
          <a:p>
            <a:pPr lvl="1" eaLnBrk="1" hangingPunct="1">
              <a:lnSpc>
                <a:spcPct val="80000"/>
              </a:lnSpc>
              <a:buFont typeface="Georgia" charset="0"/>
              <a:buNone/>
            </a:pPr>
            <a:endParaRPr lang="en-US" sz="2400" dirty="0">
              <a:latin typeface="+mj-lt"/>
              <a:ea typeface="ＭＳ Ｐゴシック" charset="0"/>
            </a:endParaRPr>
          </a:p>
          <a:p>
            <a:pPr eaLnBrk="1" hangingPunct="1">
              <a:lnSpc>
                <a:spcPct val="80000"/>
              </a:lnSpc>
            </a:pPr>
            <a:r>
              <a:rPr lang="en-US" sz="2600" dirty="0">
                <a:latin typeface="+mj-lt"/>
                <a:ea typeface="ＭＳ Ｐゴシック" charset="0"/>
                <a:cs typeface="ＭＳ Ｐゴシック" charset="0"/>
              </a:rPr>
              <a:t>Considerations</a:t>
            </a:r>
          </a:p>
          <a:p>
            <a:pPr lvl="1" eaLnBrk="1" hangingPunct="1">
              <a:lnSpc>
                <a:spcPct val="80000"/>
              </a:lnSpc>
            </a:pPr>
            <a:r>
              <a:rPr lang="en-US" sz="2400" dirty="0">
                <a:latin typeface="+mj-lt"/>
                <a:ea typeface="ＭＳ Ｐゴシック" charset="0"/>
              </a:rPr>
              <a:t>Effectiveness: @ 73%</a:t>
            </a:r>
          </a:p>
          <a:p>
            <a:pPr lvl="1" eaLnBrk="1" hangingPunct="1">
              <a:lnSpc>
                <a:spcPct val="80000"/>
              </a:lnSpc>
            </a:pPr>
            <a:r>
              <a:rPr lang="en-US" sz="2400" dirty="0">
                <a:latin typeface="+mj-lt"/>
                <a:ea typeface="ＭＳ Ｐゴシック" charset="0"/>
              </a:rPr>
              <a:t>Convenience:  free</a:t>
            </a:r>
          </a:p>
          <a:p>
            <a:pPr lvl="1" eaLnBrk="1" hangingPunct="1">
              <a:lnSpc>
                <a:spcPct val="80000"/>
              </a:lnSpc>
            </a:pPr>
            <a:r>
              <a:rPr lang="en-US" sz="2400" dirty="0">
                <a:latin typeface="+mj-lt"/>
                <a:ea typeface="ＭＳ Ｐゴシック" charset="0"/>
              </a:rPr>
              <a:t>Reversibility: immediate</a:t>
            </a:r>
          </a:p>
          <a:p>
            <a:pPr lvl="1" eaLnBrk="1" hangingPunct="1">
              <a:lnSpc>
                <a:spcPct val="80000"/>
              </a:lnSpc>
            </a:pPr>
            <a:r>
              <a:rPr lang="en-US" sz="2400" dirty="0">
                <a:latin typeface="+mj-lt"/>
                <a:ea typeface="ＭＳ Ｐゴシック" charset="0"/>
              </a:rPr>
              <a:t>Risks: low effectiveness rate</a:t>
            </a:r>
          </a:p>
          <a:p>
            <a:pPr lvl="1" eaLnBrk="1" hangingPunct="1">
              <a:lnSpc>
                <a:spcPct val="80000"/>
              </a:lnSpc>
            </a:pPr>
            <a:r>
              <a:rPr lang="en-US" sz="2400" dirty="0">
                <a:latin typeface="+mj-lt"/>
                <a:ea typeface="ＭＳ Ｐゴシック" charset="0"/>
              </a:rPr>
              <a:t>STD protection: none!</a:t>
            </a:r>
          </a:p>
        </p:txBody>
      </p:sp>
      <p:sp>
        <p:nvSpPr>
          <p:cNvPr id="4" name="Rectangle 3"/>
          <p:cNvSpPr/>
          <p:nvPr/>
        </p:nvSpPr>
        <p:spPr>
          <a:xfrm rot="20001977">
            <a:off x="3954185" y="3761056"/>
            <a:ext cx="4767652" cy="923330"/>
          </a:xfrm>
          <a:prstGeom prst="rect">
            <a:avLst/>
          </a:prstGeom>
          <a:noFill/>
        </p:spPr>
        <p:txBody>
          <a:bodyPr>
            <a:spAutoFit/>
          </a:bodyPr>
          <a:lstStyle/>
          <a:p>
            <a:pPr algn="ctr" fontAlgn="auto">
              <a:spcBef>
                <a:spcPts val="0"/>
              </a:spcBef>
              <a:spcAft>
                <a:spcPts val="0"/>
              </a:spcAft>
              <a:defRPr/>
            </a:pPr>
            <a:r>
              <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n-lt"/>
                <a:ea typeface="+mn-ea"/>
                <a:cs typeface="+mn-cs"/>
              </a:rPr>
              <a:t>Poor Choice!</a:t>
            </a:r>
          </a:p>
        </p:txBody>
      </p:sp>
    </p:spTree>
    <p:extLst>
      <p:ext uri="{BB962C8B-B14F-4D97-AF65-F5344CB8AC3E}">
        <p14:creationId xmlns:p14="http://schemas.microsoft.com/office/powerpoint/2010/main" val="250270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45057" name="Title 1"/>
          <p:cNvSpPr>
            <a:spLocks noGrp="1"/>
          </p:cNvSpPr>
          <p:nvPr>
            <p:ph type="title"/>
          </p:nvPr>
        </p:nvSpPr>
        <p:spPr>
          <a:xfrm>
            <a:off x="263137" y="273652"/>
            <a:ext cx="4553409" cy="1066800"/>
          </a:xfrm>
          <a:solidFill>
            <a:schemeClr val="bg1"/>
          </a:solidFill>
          <a:ln w="50800">
            <a:solidFill>
              <a:srgbClr val="FF8000"/>
            </a:solidFill>
          </a:ln>
        </p:spPr>
        <p:txBody>
          <a:bodyPr/>
          <a:lstStyle/>
          <a:p>
            <a:r>
              <a:rPr lang="en-US" dirty="0">
                <a:latin typeface="Trebuchet MS" charset="0"/>
                <a:ea typeface="ＭＳ Ｐゴシック" charset="0"/>
                <a:cs typeface="ＭＳ Ｐゴシック" charset="0"/>
              </a:rPr>
              <a:t>Always choose…</a:t>
            </a:r>
          </a:p>
        </p:txBody>
      </p:sp>
      <p:sp>
        <p:nvSpPr>
          <p:cNvPr id="45058" name="Content Placeholder 2"/>
          <p:cNvSpPr>
            <a:spLocks noGrp="1"/>
          </p:cNvSpPr>
          <p:nvPr>
            <p:ph idx="1"/>
          </p:nvPr>
        </p:nvSpPr>
        <p:spPr>
          <a:xfrm>
            <a:off x="3947050" y="1520106"/>
            <a:ext cx="4953834" cy="4933135"/>
          </a:xfrm>
          <a:solidFill>
            <a:schemeClr val="bg1"/>
          </a:solidFill>
          <a:ln w="53975">
            <a:solidFill>
              <a:srgbClr val="FF0080"/>
            </a:solidFill>
          </a:ln>
        </p:spPr>
        <p:txBody>
          <a:bodyPr>
            <a:normAutofit lnSpcReduction="10000"/>
          </a:bodyPr>
          <a:lstStyle/>
          <a:p>
            <a:pPr marL="0" indent="0">
              <a:buNone/>
            </a:pPr>
            <a:r>
              <a:rPr lang="en-US" sz="4000" dirty="0">
                <a:latin typeface="+mj-lt"/>
                <a:ea typeface="ＭＳ Ｐゴシック" charset="0"/>
                <a:cs typeface="ＭＳ Ｐゴシック" charset="0"/>
              </a:rPr>
              <a:t>Double Dutch</a:t>
            </a:r>
            <a:endParaRPr lang="en-US" dirty="0">
              <a:latin typeface="+mj-lt"/>
              <a:ea typeface="ＭＳ Ｐゴシック" charset="0"/>
              <a:cs typeface="ＭＳ Ｐゴシック" charset="0"/>
            </a:endParaRPr>
          </a:p>
          <a:p>
            <a:r>
              <a:rPr lang="en-US" dirty="0">
                <a:latin typeface="+mj-lt"/>
                <a:ea typeface="ＭＳ Ｐゴシック" charset="0"/>
                <a:cs typeface="ＭＳ Ｐゴシック" charset="0"/>
              </a:rPr>
              <a:t>When intercourse takes place, the male is using a condom and the female is using a reliable contraceptive, such as a hormonal method</a:t>
            </a:r>
          </a:p>
          <a:p>
            <a:r>
              <a:rPr lang="en-US" dirty="0">
                <a:latin typeface="+mj-lt"/>
                <a:ea typeface="ＭＳ Ｐゴシック" charset="0"/>
                <a:cs typeface="ＭＳ Ｐゴシック" charset="0"/>
              </a:rPr>
              <a:t>Enhances the effectiveness to almost 100% </a:t>
            </a:r>
          </a:p>
        </p:txBody>
      </p:sp>
      <p:pic>
        <p:nvPicPr>
          <p:cNvPr id="4" name="Picture 3"/>
          <p:cNvPicPr>
            <a:picLocks noChangeAspect="1"/>
          </p:cNvPicPr>
          <p:nvPr/>
        </p:nvPicPr>
        <p:blipFill>
          <a:blip r:embed="rId3"/>
          <a:stretch>
            <a:fillRect/>
          </a:stretch>
        </p:blipFill>
        <p:spPr>
          <a:xfrm>
            <a:off x="263137" y="1520106"/>
            <a:ext cx="3478611" cy="2816751"/>
          </a:xfrm>
          <a:prstGeom prst="rect">
            <a:avLst/>
          </a:prstGeom>
          <a:ln w="53975">
            <a:solidFill>
              <a:srgbClr val="FF0080"/>
            </a:solidFill>
          </a:ln>
        </p:spPr>
      </p:pic>
    </p:spTree>
    <p:extLst>
      <p:ext uri="{BB962C8B-B14F-4D97-AF65-F5344CB8AC3E}">
        <p14:creationId xmlns:p14="http://schemas.microsoft.com/office/powerpoint/2010/main" val="959393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0040"/>
        </a:solidFill>
        <a:effectLst/>
      </p:bgPr>
    </p:bg>
    <p:spTree>
      <p:nvGrpSpPr>
        <p:cNvPr id="1" name=""/>
        <p:cNvGrpSpPr/>
        <p:nvPr/>
      </p:nvGrpSpPr>
      <p:grpSpPr>
        <a:xfrm>
          <a:off x="0" y="0"/>
          <a:ext cx="0" cy="0"/>
          <a:chOff x="0" y="0"/>
          <a:chExt cx="0" cy="0"/>
        </a:xfrm>
      </p:grpSpPr>
      <p:sp>
        <p:nvSpPr>
          <p:cNvPr id="18433" name="AutoShape 2"/>
          <p:cNvSpPr>
            <a:spLocks noGrp="1" noChangeArrowheads="1"/>
          </p:cNvSpPr>
          <p:nvPr>
            <p:ph type="title"/>
          </p:nvPr>
        </p:nvSpPr>
        <p:spPr>
          <a:xfrm>
            <a:off x="1398947" y="394504"/>
            <a:ext cx="6339906" cy="990600"/>
          </a:xfrm>
          <a:solidFill>
            <a:schemeClr val="bg1"/>
          </a:solidFill>
          <a:ln w="50800">
            <a:solidFill>
              <a:srgbClr val="FF6666"/>
            </a:solidFill>
          </a:ln>
        </p:spPr>
        <p:txBody>
          <a:bodyPr/>
          <a:lstStyle/>
          <a:p>
            <a:pPr eaLnBrk="1" hangingPunct="1"/>
            <a:r>
              <a:rPr lang="en-US" sz="4400" dirty="0">
                <a:latin typeface="Trebuchet MS" charset="0"/>
                <a:ea typeface="ＭＳ Ｐゴシック" charset="0"/>
                <a:cs typeface="ＭＳ Ｐゴシック" charset="0"/>
              </a:rPr>
              <a:t>What is Contraception?</a:t>
            </a:r>
          </a:p>
        </p:txBody>
      </p:sp>
      <p:sp>
        <p:nvSpPr>
          <p:cNvPr id="18434" name="Rectangle 3"/>
          <p:cNvSpPr>
            <a:spLocks noGrp="1" noChangeArrowheads="1"/>
          </p:cNvSpPr>
          <p:nvPr>
            <p:ph sz="quarter" idx="1"/>
          </p:nvPr>
        </p:nvSpPr>
        <p:spPr>
          <a:xfrm>
            <a:off x="371698" y="1756477"/>
            <a:ext cx="4171264" cy="3236045"/>
          </a:xfrm>
          <a:solidFill>
            <a:schemeClr val="bg1"/>
          </a:solidFill>
          <a:ln w="50800">
            <a:solidFill>
              <a:srgbClr val="804000"/>
            </a:solidFill>
          </a:ln>
        </p:spPr>
        <p:txBody>
          <a:bodyPr>
            <a:normAutofit lnSpcReduction="10000"/>
          </a:bodyPr>
          <a:lstStyle/>
          <a:p>
            <a:pPr eaLnBrk="1" hangingPunct="1">
              <a:lnSpc>
                <a:spcPct val="90000"/>
              </a:lnSpc>
            </a:pPr>
            <a:r>
              <a:rPr lang="en-US" sz="2800" dirty="0">
                <a:latin typeface="+mj-lt"/>
                <a:ea typeface="ＭＳ Ｐゴシック" charset="0"/>
                <a:cs typeface="ＭＳ Ｐゴシック" charset="0"/>
              </a:rPr>
              <a:t>Chemical, device, or action used to prevent pregnancy</a:t>
            </a:r>
          </a:p>
          <a:p>
            <a:pPr eaLnBrk="1" hangingPunct="1">
              <a:lnSpc>
                <a:spcPct val="90000"/>
              </a:lnSpc>
            </a:pPr>
            <a:r>
              <a:rPr lang="en-US" sz="2800" dirty="0">
                <a:latin typeface="+mj-lt"/>
                <a:ea typeface="ＭＳ Ｐゴシック" charset="0"/>
                <a:cs typeface="ＭＳ Ｐゴシック" charset="0"/>
              </a:rPr>
              <a:t>Works in a variety of ways</a:t>
            </a:r>
          </a:p>
          <a:p>
            <a:pPr eaLnBrk="1" hangingPunct="1">
              <a:lnSpc>
                <a:spcPct val="90000"/>
              </a:lnSpc>
            </a:pPr>
            <a:r>
              <a:rPr lang="en-US" sz="2800" dirty="0" smtClean="0">
                <a:latin typeface="+mj-lt"/>
                <a:ea typeface="ＭＳ Ｐゴシック" charset="0"/>
                <a:cs typeface="ＭＳ Ｐゴシック" charset="0"/>
              </a:rPr>
              <a:t>Except for condoms, is NOT </a:t>
            </a:r>
            <a:r>
              <a:rPr lang="en-US" sz="2800" dirty="0">
                <a:latin typeface="+mj-lt"/>
                <a:ea typeface="ＭＳ Ｐゴシック" charset="0"/>
                <a:cs typeface="ＭＳ Ｐゴシック" charset="0"/>
              </a:rPr>
              <a:t>a method to reduce risk for STDs!</a:t>
            </a:r>
          </a:p>
          <a:p>
            <a:pPr eaLnBrk="1" hangingPunct="1">
              <a:lnSpc>
                <a:spcPct val="90000"/>
              </a:lnSpc>
            </a:pPr>
            <a:endParaRPr lang="en-US" sz="3200" dirty="0">
              <a:latin typeface="Georgia" charset="0"/>
              <a:ea typeface="ＭＳ Ｐゴシック" charset="0"/>
              <a:cs typeface="ＭＳ Ｐゴシック" charset="0"/>
            </a:endParaRPr>
          </a:p>
          <a:p>
            <a:pPr lvl="1" eaLnBrk="1" hangingPunct="1">
              <a:lnSpc>
                <a:spcPct val="90000"/>
              </a:lnSpc>
            </a:pPr>
            <a:endParaRPr lang="en-US" dirty="0">
              <a:latin typeface="Georgia" charset="0"/>
              <a:ea typeface="ＭＳ Ｐゴシック" charset="0"/>
            </a:endParaRPr>
          </a:p>
        </p:txBody>
      </p:sp>
      <p:pic>
        <p:nvPicPr>
          <p:cNvPr id="2" name="Picture 1"/>
          <p:cNvPicPr>
            <a:picLocks noChangeAspect="1"/>
          </p:cNvPicPr>
          <p:nvPr/>
        </p:nvPicPr>
        <p:blipFill>
          <a:blip r:embed="rId3"/>
          <a:stretch>
            <a:fillRect/>
          </a:stretch>
        </p:blipFill>
        <p:spPr>
          <a:xfrm>
            <a:off x="4855881" y="1799100"/>
            <a:ext cx="3797300" cy="4038600"/>
          </a:xfrm>
          <a:prstGeom prst="rect">
            <a:avLst/>
          </a:prstGeom>
          <a:ln w="50800">
            <a:solidFill>
              <a:srgbClr val="FF6666"/>
            </a:solidFill>
          </a:ln>
        </p:spPr>
      </p:pic>
    </p:spTree>
    <p:extLst>
      <p:ext uri="{BB962C8B-B14F-4D97-AF65-F5344CB8AC3E}">
        <p14:creationId xmlns:p14="http://schemas.microsoft.com/office/powerpoint/2010/main" val="32161969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8000FF"/>
        </a:solidFill>
        <a:effectLst/>
      </p:bgPr>
    </p:bg>
    <p:spTree>
      <p:nvGrpSpPr>
        <p:cNvPr id="1" name=""/>
        <p:cNvGrpSpPr/>
        <p:nvPr/>
      </p:nvGrpSpPr>
      <p:grpSpPr>
        <a:xfrm>
          <a:off x="0" y="0"/>
          <a:ext cx="0" cy="0"/>
          <a:chOff x="0" y="0"/>
          <a:chExt cx="0" cy="0"/>
        </a:xfrm>
      </p:grpSpPr>
      <p:sp>
        <p:nvSpPr>
          <p:cNvPr id="47105" name="AutoShape 1026"/>
          <p:cNvSpPr>
            <a:spLocks noGrp="1" noChangeArrowheads="1"/>
          </p:cNvSpPr>
          <p:nvPr>
            <p:ph type="title"/>
          </p:nvPr>
        </p:nvSpPr>
        <p:spPr>
          <a:xfrm>
            <a:off x="2494078" y="609600"/>
            <a:ext cx="4084339" cy="1066800"/>
          </a:xfrm>
          <a:solidFill>
            <a:schemeClr val="bg1"/>
          </a:solidFill>
          <a:ln w="57150">
            <a:solidFill>
              <a:schemeClr val="accent5">
                <a:lumMod val="60000"/>
                <a:lumOff val="40000"/>
              </a:schemeClr>
            </a:solidFill>
          </a:ln>
        </p:spPr>
        <p:txBody>
          <a:bodyPr/>
          <a:lstStyle/>
          <a:p>
            <a:pPr eaLnBrk="1" hangingPunct="1"/>
            <a:r>
              <a:rPr lang="en-US" sz="4800" dirty="0">
                <a:latin typeface="Trebuchet MS" charset="0"/>
                <a:ea typeface="ＭＳ Ｐゴシック" charset="0"/>
                <a:cs typeface="ＭＳ Ｐゴシック" charset="0"/>
              </a:rPr>
              <a:t>A Male</a:t>
            </a:r>
            <a:r>
              <a:rPr lang="ja-JP" altLang="en-US" sz="4800" dirty="0">
                <a:latin typeface="Trebuchet MS" charset="0"/>
                <a:ea typeface="ＭＳ Ｐゴシック" charset="0"/>
                <a:cs typeface="ＭＳ Ｐゴシック" charset="0"/>
              </a:rPr>
              <a:t>’</a:t>
            </a:r>
            <a:r>
              <a:rPr lang="en-US" altLang="ja-JP" sz="4800" dirty="0">
                <a:latin typeface="Trebuchet MS" charset="0"/>
                <a:ea typeface="ＭＳ Ｐゴシック" charset="0"/>
                <a:cs typeface="ＭＳ Ｐゴシック" charset="0"/>
              </a:rPr>
              <a:t>s Role</a:t>
            </a:r>
            <a:endParaRPr lang="en-US" sz="4800" dirty="0">
              <a:latin typeface="Trebuchet MS" charset="0"/>
              <a:ea typeface="ＭＳ Ｐゴシック" charset="0"/>
              <a:cs typeface="ＭＳ Ｐゴシック" charset="0"/>
            </a:endParaRPr>
          </a:p>
        </p:txBody>
      </p:sp>
      <p:sp>
        <p:nvSpPr>
          <p:cNvPr id="47106" name="Rectangle 1027"/>
          <p:cNvSpPr>
            <a:spLocks noGrp="1" noChangeArrowheads="1"/>
          </p:cNvSpPr>
          <p:nvPr>
            <p:ph sz="quarter" idx="1"/>
          </p:nvPr>
        </p:nvSpPr>
        <p:spPr>
          <a:xfrm>
            <a:off x="4084339" y="1981200"/>
            <a:ext cx="4602461" cy="4540694"/>
          </a:xfrm>
          <a:solidFill>
            <a:schemeClr val="bg1"/>
          </a:solidFill>
          <a:ln w="50800">
            <a:solidFill>
              <a:schemeClr val="accent5"/>
            </a:solidFill>
          </a:ln>
        </p:spPr>
        <p:txBody>
          <a:bodyPr>
            <a:normAutofit fontScale="92500" lnSpcReduction="10000"/>
          </a:bodyPr>
          <a:lstStyle/>
          <a:p>
            <a:pPr eaLnBrk="1" hangingPunct="1"/>
            <a:r>
              <a:rPr lang="en-US" dirty="0">
                <a:latin typeface="+mj-lt"/>
                <a:ea typeface="ＭＳ Ｐゴシック" charset="0"/>
                <a:cs typeface="ＭＳ Ｐゴシック" charset="0"/>
              </a:rPr>
              <a:t>Initiate support and communication</a:t>
            </a:r>
          </a:p>
          <a:p>
            <a:pPr eaLnBrk="1" hangingPunct="1"/>
            <a:r>
              <a:rPr lang="en-US" b="1" dirty="0">
                <a:latin typeface="+mj-lt"/>
                <a:ea typeface="ＭＳ Ｐゴシック" charset="0"/>
                <a:cs typeface="ＭＳ Ｐゴシック" charset="0"/>
              </a:rPr>
              <a:t>Buy and Use Condoms </a:t>
            </a:r>
            <a:r>
              <a:rPr lang="en-US" dirty="0">
                <a:latin typeface="+mj-lt"/>
                <a:ea typeface="ＭＳ Ｐゴシック" charset="0"/>
                <a:cs typeface="ＭＳ Ｐゴシック" charset="0"/>
              </a:rPr>
              <a:t>when appropriate</a:t>
            </a:r>
          </a:p>
          <a:p>
            <a:pPr eaLnBrk="1" hangingPunct="1"/>
            <a:r>
              <a:rPr lang="en-US" dirty="0">
                <a:latin typeface="+mj-lt"/>
                <a:ea typeface="ＭＳ Ｐゴシック" charset="0"/>
                <a:cs typeface="ＭＳ Ｐゴシック" charset="0"/>
              </a:rPr>
              <a:t>Help pay contraceptive cost</a:t>
            </a:r>
          </a:p>
          <a:p>
            <a:pPr eaLnBrk="1" hangingPunct="1"/>
            <a:r>
              <a:rPr lang="en-US" dirty="0">
                <a:latin typeface="+mj-lt"/>
                <a:ea typeface="ＭＳ Ｐゴシック" charset="0"/>
                <a:cs typeface="ＭＳ Ｐゴシック" charset="0"/>
              </a:rPr>
              <a:t>Be available for shared responsibility for consequences of contraceptive failure</a:t>
            </a:r>
          </a:p>
        </p:txBody>
      </p:sp>
      <p:pic>
        <p:nvPicPr>
          <p:cNvPr id="4" name="Picture 3"/>
          <p:cNvPicPr>
            <a:picLocks noChangeAspect="1"/>
          </p:cNvPicPr>
          <p:nvPr/>
        </p:nvPicPr>
        <p:blipFill>
          <a:blip r:embed="rId3"/>
          <a:stretch>
            <a:fillRect/>
          </a:stretch>
        </p:blipFill>
        <p:spPr>
          <a:xfrm>
            <a:off x="271522" y="2015285"/>
            <a:ext cx="3467100" cy="3733800"/>
          </a:xfrm>
          <a:prstGeom prst="rect">
            <a:avLst/>
          </a:prstGeom>
          <a:ln w="50800">
            <a:solidFill>
              <a:srgbClr val="FF6666"/>
            </a:solidFill>
          </a:ln>
        </p:spPr>
      </p:pic>
    </p:spTree>
    <p:extLst>
      <p:ext uri="{BB962C8B-B14F-4D97-AF65-F5344CB8AC3E}">
        <p14:creationId xmlns:p14="http://schemas.microsoft.com/office/powerpoint/2010/main" val="13359592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49153" name="AutoShape 1026"/>
          <p:cNvSpPr>
            <a:spLocks noGrp="1" noChangeArrowheads="1"/>
          </p:cNvSpPr>
          <p:nvPr>
            <p:ph type="title"/>
          </p:nvPr>
        </p:nvSpPr>
        <p:spPr>
          <a:xfrm>
            <a:off x="2002126" y="437971"/>
            <a:ext cx="4736461" cy="1066800"/>
          </a:xfrm>
          <a:solidFill>
            <a:schemeClr val="bg1"/>
          </a:solidFill>
          <a:ln w="50800">
            <a:solidFill>
              <a:schemeClr val="accent4">
                <a:lumMod val="60000"/>
                <a:lumOff val="40000"/>
              </a:schemeClr>
            </a:solidFill>
          </a:ln>
        </p:spPr>
        <p:txBody>
          <a:bodyPr/>
          <a:lstStyle/>
          <a:p>
            <a:pPr eaLnBrk="1" hangingPunct="1"/>
            <a:r>
              <a:rPr lang="en-US" sz="4800" dirty="0">
                <a:latin typeface="Trebuchet MS" charset="0"/>
                <a:ea typeface="ＭＳ Ｐゴシック" charset="0"/>
                <a:cs typeface="ＭＳ Ｐゴシック" charset="0"/>
              </a:rPr>
              <a:t>Communication</a:t>
            </a:r>
          </a:p>
        </p:txBody>
      </p:sp>
      <p:sp>
        <p:nvSpPr>
          <p:cNvPr id="49154" name="Rectangle 1027"/>
          <p:cNvSpPr>
            <a:spLocks noGrp="1" noChangeArrowheads="1"/>
          </p:cNvSpPr>
          <p:nvPr>
            <p:ph sz="quarter" idx="1"/>
          </p:nvPr>
        </p:nvSpPr>
        <p:spPr>
          <a:xfrm>
            <a:off x="4583738" y="1790973"/>
            <a:ext cx="4309698" cy="4597665"/>
          </a:xfrm>
          <a:solidFill>
            <a:schemeClr val="bg1"/>
          </a:solidFill>
          <a:ln w="50800">
            <a:solidFill>
              <a:schemeClr val="accent5">
                <a:lumMod val="60000"/>
                <a:lumOff val="40000"/>
              </a:schemeClr>
            </a:solidFill>
          </a:ln>
        </p:spPr>
        <p:txBody>
          <a:bodyPr>
            <a:normAutofit fontScale="85000" lnSpcReduction="10000"/>
          </a:bodyPr>
          <a:lstStyle/>
          <a:p>
            <a:pPr eaLnBrk="1" hangingPunct="1"/>
            <a:r>
              <a:rPr lang="en-US" dirty="0">
                <a:latin typeface="+mj-lt"/>
                <a:ea typeface="ＭＳ Ｐゴシック" charset="0"/>
                <a:cs typeface="ＭＳ Ｐゴシック" charset="0"/>
              </a:rPr>
              <a:t>Rehearse communication with a friend</a:t>
            </a:r>
          </a:p>
          <a:p>
            <a:pPr eaLnBrk="1" hangingPunct="1"/>
            <a:r>
              <a:rPr lang="en-US" dirty="0">
                <a:latin typeface="+mj-lt"/>
                <a:ea typeface="ＭＳ Ｐゴシック" charset="0"/>
                <a:cs typeface="ＭＳ Ｐゴシック" charset="0"/>
              </a:rPr>
              <a:t>Choose a good time to discuss methods</a:t>
            </a:r>
          </a:p>
          <a:p>
            <a:pPr eaLnBrk="1" hangingPunct="1"/>
            <a:r>
              <a:rPr lang="en-US" dirty="0">
                <a:latin typeface="+mj-lt"/>
                <a:ea typeface="ＭＳ Ｐゴシック" charset="0"/>
                <a:cs typeface="ＭＳ Ｐゴシック" charset="0"/>
              </a:rPr>
              <a:t>Share what you know and how you feel </a:t>
            </a:r>
            <a:endParaRPr lang="en-US" dirty="0" smtClean="0">
              <a:latin typeface="+mj-lt"/>
              <a:ea typeface="ＭＳ Ｐゴシック" charset="0"/>
              <a:cs typeface="ＭＳ Ｐゴシック" charset="0"/>
            </a:endParaRPr>
          </a:p>
          <a:p>
            <a:pPr eaLnBrk="1" hangingPunct="1"/>
            <a:r>
              <a:rPr lang="en-US" dirty="0" smtClean="0">
                <a:latin typeface="+mj-lt"/>
                <a:ea typeface="ＭＳ Ｐゴシック" charset="0"/>
                <a:cs typeface="ＭＳ Ｐゴシック" charset="0"/>
              </a:rPr>
              <a:t>Listen</a:t>
            </a:r>
            <a:endParaRPr lang="en-US" dirty="0">
              <a:latin typeface="+mj-lt"/>
              <a:ea typeface="ＭＳ Ｐゴシック" charset="0"/>
              <a:cs typeface="ＭＳ Ｐゴシック" charset="0"/>
            </a:endParaRPr>
          </a:p>
          <a:p>
            <a:pPr eaLnBrk="1" hangingPunct="1"/>
            <a:r>
              <a:rPr lang="en-US" dirty="0">
                <a:latin typeface="+mj-lt"/>
                <a:ea typeface="ＭＳ Ｐゴシック" charset="0"/>
                <a:cs typeface="ＭＳ Ｐゴシック" charset="0"/>
              </a:rPr>
              <a:t>Pick a method both parties </a:t>
            </a:r>
            <a:r>
              <a:rPr lang="en-US" dirty="0" smtClean="0">
                <a:latin typeface="+mj-lt"/>
                <a:ea typeface="ＭＳ Ｐゴシック" charset="0"/>
                <a:cs typeface="ＭＳ Ｐゴシック" charset="0"/>
              </a:rPr>
              <a:t>are comfortable with and will use consistently and correctly</a:t>
            </a:r>
            <a:endParaRPr lang="en-US" dirty="0">
              <a:latin typeface="+mj-lt"/>
              <a:ea typeface="ＭＳ Ｐゴシック" charset="0"/>
              <a:cs typeface="ＭＳ Ｐゴシック" charset="0"/>
            </a:endParaRPr>
          </a:p>
        </p:txBody>
      </p:sp>
      <p:pic>
        <p:nvPicPr>
          <p:cNvPr id="3" name="Picture 2"/>
          <p:cNvPicPr>
            <a:picLocks noChangeAspect="1"/>
          </p:cNvPicPr>
          <p:nvPr/>
        </p:nvPicPr>
        <p:blipFill>
          <a:blip r:embed="rId3"/>
          <a:stretch>
            <a:fillRect/>
          </a:stretch>
        </p:blipFill>
        <p:spPr>
          <a:xfrm>
            <a:off x="225140" y="1790973"/>
            <a:ext cx="4052389" cy="3412538"/>
          </a:xfrm>
          <a:prstGeom prst="rect">
            <a:avLst/>
          </a:prstGeom>
          <a:ln w="50800">
            <a:solidFill>
              <a:schemeClr val="accent2">
                <a:lumMod val="60000"/>
                <a:lumOff val="40000"/>
              </a:schemeClr>
            </a:solidFill>
          </a:ln>
        </p:spPr>
      </p:pic>
    </p:spTree>
    <p:extLst>
      <p:ext uri="{BB962C8B-B14F-4D97-AF65-F5344CB8AC3E}">
        <p14:creationId xmlns:p14="http://schemas.microsoft.com/office/powerpoint/2010/main" val="11254033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Risk, Low Risk, No Risk</a:t>
            </a:r>
            <a:endParaRPr lang="en-US" dirty="0"/>
          </a:p>
        </p:txBody>
      </p:sp>
      <p:sp>
        <p:nvSpPr>
          <p:cNvPr id="3" name="Content Placeholder 2"/>
          <p:cNvSpPr>
            <a:spLocks noGrp="1"/>
          </p:cNvSpPr>
          <p:nvPr>
            <p:ph idx="1"/>
          </p:nvPr>
        </p:nvSpPr>
        <p:spPr/>
        <p:txBody>
          <a:bodyPr>
            <a:normAutofit fontScale="92500"/>
          </a:bodyPr>
          <a:lstStyle/>
          <a:p>
            <a:r>
              <a:rPr lang="en-US" dirty="0" smtClean="0"/>
              <a:t>Read the following cases and in each box, write the person’s risk category for pregnancy and for sexually transmitted diseases.</a:t>
            </a:r>
          </a:p>
          <a:p>
            <a:r>
              <a:rPr lang="en-US" dirty="0" smtClean="0"/>
              <a:t>HI: High Risk- behaviors that are very likely to result in the possibility of pregnancy or disease</a:t>
            </a:r>
          </a:p>
          <a:p>
            <a:r>
              <a:rPr lang="en-US" dirty="0" smtClean="0"/>
              <a:t>LO: Low Risk- behaviors that are somewhat likely to result in the possibility of pregnancy or disease</a:t>
            </a:r>
          </a:p>
          <a:p>
            <a:r>
              <a:rPr lang="en-US" dirty="0" smtClean="0"/>
              <a:t>NO: No Risk- behaviors that are not at all likely to result in the possibility of pregnancy or disease</a:t>
            </a:r>
            <a:endParaRPr lang="en-US" dirty="0"/>
          </a:p>
        </p:txBody>
      </p:sp>
    </p:spTree>
    <p:extLst>
      <p:ext uri="{BB962C8B-B14F-4D97-AF65-F5344CB8AC3E}">
        <p14:creationId xmlns:p14="http://schemas.microsoft.com/office/powerpoint/2010/main" val="1615702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1444"/>
            <a:ext cx="4690533" cy="2909007"/>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a:t>What 50 Years of Research Tells Us about a Teen’s Mom </a:t>
            </a:r>
            <a:r>
              <a:rPr lang="en-US" dirty="0" smtClean="0"/>
              <a:t>Future</a:t>
            </a:r>
            <a:endParaRPr lang="en-US" dirty="0"/>
          </a:p>
        </p:txBody>
      </p:sp>
      <p:sp>
        <p:nvSpPr>
          <p:cNvPr id="3" name="Subtitle 2"/>
          <p:cNvSpPr>
            <a:spLocks noGrp="1"/>
          </p:cNvSpPr>
          <p:nvPr>
            <p:ph type="subTitle" idx="1"/>
          </p:nvPr>
        </p:nvSpPr>
        <p:spPr>
          <a:xfrm>
            <a:off x="1371600" y="4303888"/>
            <a:ext cx="6400800" cy="1334911"/>
          </a:xfrm>
        </p:spPr>
        <p:style>
          <a:lnRef idx="1">
            <a:schemeClr val="accent2"/>
          </a:lnRef>
          <a:fillRef idx="3">
            <a:schemeClr val="accent2"/>
          </a:fillRef>
          <a:effectRef idx="2">
            <a:schemeClr val="accent2"/>
          </a:effectRef>
          <a:fontRef idx="minor">
            <a:schemeClr val="lt1"/>
          </a:fontRef>
        </p:style>
        <p:txBody>
          <a:bodyPr>
            <a:normAutofit/>
          </a:bodyPr>
          <a:lstStyle/>
          <a:p>
            <a:r>
              <a:rPr lang="en-US" dirty="0">
                <a:solidFill>
                  <a:srgbClr val="000000"/>
                </a:solidFill>
              </a:rPr>
              <a:t>A teenage girl who gets pregnant has written 90% of her life’s </a:t>
            </a:r>
            <a:r>
              <a:rPr lang="en-US" dirty="0" smtClean="0">
                <a:solidFill>
                  <a:srgbClr val="000000"/>
                </a:solidFill>
              </a:rPr>
              <a:t>script</a:t>
            </a:r>
            <a:r>
              <a:rPr lang="en-US" dirty="0">
                <a:solidFill>
                  <a:srgbClr val="000000"/>
                </a:solidFill>
              </a:rPr>
              <a:t>.</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8582" y="420370"/>
            <a:ext cx="2630170" cy="3465830"/>
          </a:xfrm>
          <a:prstGeom prst="rect">
            <a:avLst/>
          </a:prstGeom>
          <a:noFill/>
          <a:ln w="41275">
            <a:solidFill>
              <a:schemeClr val="accent2">
                <a:lumMod val="60000"/>
                <a:lumOff val="40000"/>
              </a:schemeClr>
            </a:solidFill>
          </a:ln>
        </p:spPr>
      </p:pic>
    </p:spTree>
    <p:extLst>
      <p:ext uri="{BB962C8B-B14F-4D97-AF65-F5344CB8AC3E}">
        <p14:creationId xmlns:p14="http://schemas.microsoft.com/office/powerpoint/2010/main" val="93464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rPr>
              <a:t>A teenage girl who gets pregnant has written 90% of her life’s script</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How does this make you feel and why is the statement true?</a:t>
            </a:r>
          </a:p>
          <a:p>
            <a:endParaRPr lang="en-US" dirty="0" smtClean="0"/>
          </a:p>
          <a:p>
            <a:r>
              <a:rPr lang="en-US" dirty="0" smtClean="0"/>
              <a:t>Is it different for teen fathers?</a:t>
            </a:r>
            <a:endParaRPr lang="en-US" dirty="0"/>
          </a:p>
        </p:txBody>
      </p:sp>
    </p:spTree>
    <p:extLst>
      <p:ext uri="{BB962C8B-B14F-4D97-AF65-F5344CB8AC3E}">
        <p14:creationId xmlns:p14="http://schemas.microsoft.com/office/powerpoint/2010/main" val="32224181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Young</a:t>
            </a:r>
            <a:endParaRPr lang="en-US" dirty="0"/>
          </a:p>
        </p:txBody>
      </p:sp>
      <p:sp>
        <p:nvSpPr>
          <p:cNvPr id="3" name="Content Placeholder 2"/>
          <p:cNvSpPr>
            <a:spLocks noGrp="1"/>
          </p:cNvSpPr>
          <p:nvPr>
            <p:ph idx="1"/>
          </p:nvPr>
        </p:nvSpPr>
        <p:spPr/>
        <p:txBody>
          <a:bodyPr/>
          <a:lstStyle/>
          <a:p>
            <a:r>
              <a:rPr lang="en-US" dirty="0" smtClean="0">
                <a:hlinkClick r:id="rId2"/>
              </a:rPr>
              <a:t>www.thenationalcampaign.org/tooyoung</a:t>
            </a:r>
            <a:endParaRPr lang="en-US" dirty="0" smtClean="0"/>
          </a:p>
          <a:p>
            <a:endParaRPr lang="en-US" dirty="0" smtClean="0"/>
          </a:p>
          <a:p>
            <a:endParaRPr lang="en-US" dirty="0"/>
          </a:p>
        </p:txBody>
      </p:sp>
    </p:spTree>
    <p:extLst>
      <p:ext uri="{BB962C8B-B14F-4D97-AF65-F5344CB8AC3E}">
        <p14:creationId xmlns:p14="http://schemas.microsoft.com/office/powerpoint/2010/main" val="3332028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Two skills that can help a teen decrease the chances of being a parent before he or she is ready are decision making and goal setting</a:t>
            </a:r>
          </a:p>
          <a:p>
            <a:endParaRPr lang="en-US" dirty="0"/>
          </a:p>
        </p:txBody>
      </p:sp>
    </p:spTree>
    <p:extLst>
      <p:ext uri="{BB962C8B-B14F-4D97-AF65-F5344CB8AC3E}">
        <p14:creationId xmlns:p14="http://schemas.microsoft.com/office/powerpoint/2010/main" val="3037071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72578" cy="114300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dirty="0"/>
              <a:t>Decision Making for </a:t>
            </a:r>
            <a:r>
              <a:rPr lang="en-US" dirty="0" smtClean="0"/>
              <a:t>Health</a:t>
            </a:r>
            <a:endParaRPr lang="en-US" dirty="0"/>
          </a:p>
        </p:txBody>
      </p:sp>
      <p:sp>
        <p:nvSpPr>
          <p:cNvPr id="3" name="Content Placeholder 2"/>
          <p:cNvSpPr>
            <a:spLocks noGrp="1"/>
          </p:cNvSpPr>
          <p:nvPr>
            <p:ph idx="1"/>
          </p:nvPr>
        </p:nvSpPr>
        <p:spPr>
          <a:xfrm>
            <a:off x="2046110" y="1600200"/>
            <a:ext cx="6640689" cy="4525963"/>
          </a:xfrm>
        </p:spPr>
        <p:txBody>
          <a:bodyPr>
            <a:noAutofit/>
          </a:bodyPr>
          <a:lstStyle/>
          <a:p>
            <a:r>
              <a:rPr lang="en-US" sz="4000" dirty="0"/>
              <a:t>examines barriers to healthy decision making;</a:t>
            </a:r>
          </a:p>
          <a:p>
            <a:r>
              <a:rPr lang="en-US" sz="4000" dirty="0" smtClean="0"/>
              <a:t>determines </a:t>
            </a:r>
            <a:r>
              <a:rPr lang="en-US" sz="4000" dirty="0"/>
              <a:t>value of applying thoughtful decision making;</a:t>
            </a:r>
          </a:p>
          <a:p>
            <a:r>
              <a:rPr lang="en-US" sz="4000" dirty="0" smtClean="0"/>
              <a:t>justifies </a:t>
            </a:r>
            <a:r>
              <a:rPr lang="en-US" sz="4000" dirty="0"/>
              <a:t>when individual or collaborative decision making is appropriate</a:t>
            </a:r>
            <a:r>
              <a:rPr lang="en-US" sz="4000" dirty="0" smtClean="0"/>
              <a:t>;</a:t>
            </a:r>
            <a:endParaRPr lang="en-US" sz="40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0600" y="274638"/>
            <a:ext cx="1346200" cy="1276985"/>
          </a:xfrm>
          <a:prstGeom prst="rect">
            <a:avLst/>
          </a:prstGeom>
          <a:noFill/>
          <a:ln>
            <a:noFill/>
          </a:ln>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669" y="1785056"/>
            <a:ext cx="1685220" cy="2645833"/>
          </a:xfrm>
          <a:prstGeom prst="rect">
            <a:avLst/>
          </a:prstGeom>
          <a:noFill/>
          <a:ln>
            <a:noFill/>
          </a:ln>
        </p:spPr>
      </p:pic>
    </p:spTree>
    <p:extLst>
      <p:ext uri="{BB962C8B-B14F-4D97-AF65-F5344CB8AC3E}">
        <p14:creationId xmlns:p14="http://schemas.microsoft.com/office/powerpoint/2010/main" val="38885950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358467" cy="1706563"/>
          </a:xfrm>
        </p:spPr>
        <p:style>
          <a:lnRef idx="3">
            <a:schemeClr val="lt1"/>
          </a:lnRef>
          <a:fillRef idx="1">
            <a:schemeClr val="accent5"/>
          </a:fillRef>
          <a:effectRef idx="1">
            <a:schemeClr val="accent5"/>
          </a:effectRef>
          <a:fontRef idx="minor">
            <a:schemeClr val="lt1"/>
          </a:fontRef>
        </p:style>
        <p:txBody>
          <a:bodyPr>
            <a:normAutofit/>
          </a:bodyPr>
          <a:lstStyle/>
          <a:p>
            <a:r>
              <a:rPr lang="en-US" sz="4000" dirty="0" smtClean="0"/>
              <a:t>Decision Making for Health</a:t>
            </a:r>
            <a:br>
              <a:rPr lang="en-US" sz="4000" dirty="0" smtClean="0"/>
            </a:br>
            <a:r>
              <a:rPr lang="en-US" sz="4000" dirty="0" smtClean="0"/>
              <a:t>(continued)</a:t>
            </a:r>
            <a:endParaRPr lang="en-US" sz="4000" dirty="0"/>
          </a:p>
        </p:txBody>
      </p:sp>
      <p:sp>
        <p:nvSpPr>
          <p:cNvPr id="3" name="Content Placeholder 2"/>
          <p:cNvSpPr>
            <a:spLocks noGrp="1"/>
          </p:cNvSpPr>
          <p:nvPr>
            <p:ph idx="1"/>
          </p:nvPr>
        </p:nvSpPr>
        <p:spPr>
          <a:xfrm>
            <a:off x="2209800" y="2133600"/>
            <a:ext cx="6513689" cy="4525963"/>
          </a:xfrm>
        </p:spPr>
        <p:txBody>
          <a:bodyPr>
            <a:normAutofit lnSpcReduction="10000"/>
          </a:bodyPr>
          <a:lstStyle/>
          <a:p>
            <a:r>
              <a:rPr lang="en-US" sz="4000" dirty="0"/>
              <a:t>generates alternatives;</a:t>
            </a:r>
          </a:p>
          <a:p>
            <a:r>
              <a:rPr lang="en-US" sz="4000" dirty="0" smtClean="0"/>
              <a:t>predicts </a:t>
            </a:r>
            <a:r>
              <a:rPr lang="en-US" sz="4000" dirty="0"/>
              <a:t>potential short-term and long-term impact of alternatives; and</a:t>
            </a:r>
          </a:p>
          <a:p>
            <a:r>
              <a:rPr lang="en-US" sz="4000" dirty="0" smtClean="0"/>
              <a:t>defends </a:t>
            </a:r>
            <a:r>
              <a:rPr lang="en-US" sz="4000" dirty="0"/>
              <a:t>healthy choices and evaluates effectiveness of health-related decisions</a:t>
            </a:r>
            <a:r>
              <a:rPr lang="en-US" dirty="0" smtClean="0"/>
              <a:t>.</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0600" y="274638"/>
            <a:ext cx="1346200" cy="1276985"/>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669" y="1785056"/>
            <a:ext cx="1685220" cy="2645833"/>
          </a:xfrm>
          <a:prstGeom prst="rect">
            <a:avLst/>
          </a:prstGeom>
          <a:noFill/>
          <a:ln>
            <a:noFill/>
          </a:ln>
        </p:spPr>
      </p:pic>
    </p:spTree>
    <p:extLst>
      <p:ext uri="{BB962C8B-B14F-4D97-AF65-F5344CB8AC3E}">
        <p14:creationId xmlns:p14="http://schemas.microsoft.com/office/powerpoint/2010/main" val="23166439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160911" cy="1036638"/>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n-US" dirty="0"/>
              <a:t>Goal-Setting for Health</a:t>
            </a:r>
          </a:p>
        </p:txBody>
      </p:sp>
      <p:sp>
        <p:nvSpPr>
          <p:cNvPr id="3" name="Content Placeholder 2"/>
          <p:cNvSpPr>
            <a:spLocks noGrp="1"/>
          </p:cNvSpPr>
          <p:nvPr>
            <p:ph idx="1"/>
          </p:nvPr>
        </p:nvSpPr>
        <p:spPr>
          <a:xfrm>
            <a:off x="2257778" y="1600200"/>
            <a:ext cx="6429022" cy="4525963"/>
          </a:xfrm>
        </p:spPr>
        <p:txBody>
          <a:bodyPr>
            <a:normAutofit/>
          </a:bodyPr>
          <a:lstStyle/>
          <a:p>
            <a:r>
              <a:rPr lang="en-US" dirty="0" smtClean="0"/>
              <a:t>assesses </a:t>
            </a:r>
            <a:r>
              <a:rPr lang="en-US" dirty="0"/>
              <a:t>personal health practices and health status;</a:t>
            </a:r>
          </a:p>
          <a:p>
            <a:r>
              <a:rPr lang="en-US" dirty="0" smtClean="0"/>
              <a:t>develops </a:t>
            </a:r>
            <a:r>
              <a:rPr lang="en-US" dirty="0"/>
              <a:t>a plan to attain a personal health goal;</a:t>
            </a:r>
          </a:p>
          <a:p>
            <a:r>
              <a:rPr lang="en-US" dirty="0" smtClean="0"/>
              <a:t>implements </a:t>
            </a:r>
            <a:r>
              <a:rPr lang="en-US" dirty="0"/>
              <a:t>strategies, including self-monitoring, to achieve the goal; and</a:t>
            </a:r>
          </a:p>
          <a:p>
            <a:r>
              <a:rPr lang="en-US" dirty="0" smtClean="0"/>
              <a:t>formulates </a:t>
            </a:r>
            <a:r>
              <a:rPr lang="en-US" dirty="0"/>
              <a:t>effective long-term personal health plan.</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0600" y="274638"/>
            <a:ext cx="1346200" cy="1280160"/>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669" y="1785056"/>
            <a:ext cx="1685220" cy="2645833"/>
          </a:xfrm>
          <a:prstGeom prst="rect">
            <a:avLst/>
          </a:prstGeom>
          <a:noFill/>
          <a:ln>
            <a:noFill/>
          </a:ln>
        </p:spPr>
      </p:pic>
    </p:spTree>
    <p:extLst>
      <p:ext uri="{BB962C8B-B14F-4D97-AF65-F5344CB8AC3E}">
        <p14:creationId xmlns:p14="http://schemas.microsoft.com/office/powerpoint/2010/main" val="635788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49227" y="398087"/>
            <a:ext cx="8842373" cy="1143000"/>
          </a:xfrm>
          <a:solidFill>
            <a:schemeClr val="bg1"/>
          </a:solidFill>
          <a:ln w="53975">
            <a:solidFill>
              <a:schemeClr val="accent5">
                <a:lumMod val="40000"/>
                <a:lumOff val="60000"/>
              </a:schemeClr>
            </a:solidFill>
          </a:ln>
        </p:spPr>
        <p:txBody>
          <a:bodyPr>
            <a:normAutofit fontScale="90000"/>
          </a:bodyPr>
          <a:lstStyle/>
          <a:p>
            <a:pPr eaLnBrk="1" hangingPunct="1"/>
            <a:r>
              <a:rPr lang="en-US" dirty="0">
                <a:latin typeface="Trebuchet MS" charset="0"/>
                <a:ea typeface="ＭＳ Ｐゴシック" charset="0"/>
                <a:cs typeface="ＭＳ Ｐゴシック" charset="0"/>
              </a:rPr>
              <a:t>Which Contraceptive Method </a:t>
            </a:r>
            <a:r>
              <a:rPr lang="en-US" dirty="0" smtClean="0">
                <a:latin typeface="Trebuchet MS" charset="0"/>
                <a:ea typeface="ＭＳ Ｐゴシック" charset="0"/>
                <a:cs typeface="ＭＳ Ｐゴシック" charset="0"/>
              </a:rPr>
              <a:t>is Right</a:t>
            </a:r>
            <a:r>
              <a:rPr lang="en-US" dirty="0">
                <a:latin typeface="Trebuchet MS" charset="0"/>
                <a:ea typeface="ＭＳ Ｐゴシック" charset="0"/>
                <a:cs typeface="ＭＳ Ｐゴシック" charset="0"/>
              </a:rPr>
              <a:t>?</a:t>
            </a:r>
          </a:p>
        </p:txBody>
      </p:sp>
      <p:sp>
        <p:nvSpPr>
          <p:cNvPr id="20482"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8A300E-7498-4740-9F04-DBAB72168A0C}" type="slidenum">
              <a:rPr lang="en-US" sz="1800">
                <a:solidFill>
                  <a:srgbClr val="FFFFFF"/>
                </a:solidFill>
              </a:rPr>
              <a:pPr eaLnBrk="1" hangingPunct="1"/>
              <a:t>4</a:t>
            </a:fld>
            <a:endParaRPr lang="en-US" sz="1800">
              <a:solidFill>
                <a:srgbClr val="FFFFFF"/>
              </a:solidFill>
            </a:endParaRPr>
          </a:p>
        </p:txBody>
      </p:sp>
      <p:sp>
        <p:nvSpPr>
          <p:cNvPr id="20483" name="Rectangle 3"/>
          <p:cNvSpPr>
            <a:spLocks noGrp="1" noChangeArrowheads="1"/>
          </p:cNvSpPr>
          <p:nvPr>
            <p:ph sz="quarter" idx="1"/>
          </p:nvPr>
        </p:nvSpPr>
        <p:spPr>
          <a:xfrm>
            <a:off x="149227" y="2272083"/>
            <a:ext cx="6924878" cy="4226275"/>
          </a:xfrm>
          <a:solidFill>
            <a:schemeClr val="bg1"/>
          </a:solidFill>
          <a:ln w="66675">
            <a:solidFill>
              <a:schemeClr val="accent3">
                <a:lumMod val="60000"/>
                <a:lumOff val="40000"/>
              </a:schemeClr>
            </a:solidFill>
          </a:ln>
        </p:spPr>
        <p:txBody>
          <a:bodyPr>
            <a:normAutofit fontScale="92500" lnSpcReduction="20000"/>
          </a:bodyPr>
          <a:lstStyle/>
          <a:p>
            <a:pPr marL="0" indent="0" eaLnBrk="1" hangingPunct="1">
              <a:buNone/>
            </a:pPr>
            <a:r>
              <a:rPr lang="en-US" sz="3200" dirty="0">
                <a:latin typeface="+mj-lt"/>
                <a:ea typeface="ＭＳ Ｐゴシック" charset="0"/>
                <a:cs typeface="ＭＳ Ｐゴシック" charset="0"/>
              </a:rPr>
              <a:t>Reflect :</a:t>
            </a:r>
          </a:p>
          <a:p>
            <a:pPr>
              <a:buFont typeface="Wingdings" charset="2"/>
              <a:buChar char="ü"/>
            </a:pPr>
            <a:r>
              <a:rPr lang="en-US" sz="3200" dirty="0">
                <a:latin typeface="+mj-lt"/>
                <a:ea typeface="ＭＳ Ｐゴシック" charset="0"/>
              </a:rPr>
              <a:t>Individual health risks</a:t>
            </a:r>
          </a:p>
          <a:p>
            <a:pPr>
              <a:buFont typeface="Wingdings" charset="2"/>
              <a:buChar char="ü"/>
            </a:pPr>
            <a:r>
              <a:rPr lang="en-US" sz="3200" dirty="0" smtClean="0">
                <a:latin typeface="+mj-lt"/>
                <a:ea typeface="ＭＳ Ｐゴシック" charset="0"/>
              </a:rPr>
              <a:t>Risks </a:t>
            </a:r>
            <a:r>
              <a:rPr lang="en-US" sz="3200" dirty="0">
                <a:latin typeface="+mj-lt"/>
                <a:ea typeface="ＭＳ Ｐゴシック" charset="0"/>
              </a:rPr>
              <a:t>for STDs</a:t>
            </a:r>
          </a:p>
          <a:p>
            <a:pPr>
              <a:buFont typeface="Wingdings" charset="2"/>
              <a:buChar char="ü"/>
            </a:pPr>
            <a:r>
              <a:rPr lang="en-US" sz="3200" dirty="0">
                <a:latin typeface="+mj-lt"/>
                <a:ea typeface="ＭＳ Ｐゴシック" charset="0"/>
              </a:rPr>
              <a:t>Convenience and comfort level</a:t>
            </a:r>
          </a:p>
          <a:p>
            <a:pPr>
              <a:buFont typeface="Wingdings" charset="2"/>
              <a:buChar char="ü"/>
            </a:pPr>
            <a:r>
              <a:rPr lang="en-US" sz="3200" dirty="0">
                <a:latin typeface="+mj-lt"/>
                <a:ea typeface="ＭＳ Ｐゴシック" charset="0"/>
              </a:rPr>
              <a:t>Type of relationship</a:t>
            </a:r>
          </a:p>
          <a:p>
            <a:pPr>
              <a:buFont typeface="Wingdings" charset="2"/>
              <a:buChar char="ü"/>
            </a:pPr>
            <a:r>
              <a:rPr lang="en-US" sz="3200" dirty="0">
                <a:latin typeface="+mj-lt"/>
                <a:ea typeface="ＭＳ Ｐゴシック" charset="0"/>
              </a:rPr>
              <a:t>Ease of use and cost</a:t>
            </a:r>
          </a:p>
          <a:p>
            <a:pPr>
              <a:buFont typeface="Wingdings" charset="2"/>
              <a:buChar char="ü"/>
            </a:pPr>
            <a:r>
              <a:rPr lang="en-US" sz="3200" dirty="0">
                <a:latin typeface="+mj-lt"/>
                <a:ea typeface="ＭＳ Ｐゴシック" charset="0"/>
              </a:rPr>
              <a:t>Religious or other philosophical </a:t>
            </a:r>
            <a:r>
              <a:rPr lang="en-US" sz="3200" dirty="0" smtClean="0">
                <a:latin typeface="+mj-lt"/>
                <a:ea typeface="ＭＳ Ｐゴシック" charset="0"/>
              </a:rPr>
              <a:t>beliefs</a:t>
            </a:r>
            <a:endParaRPr lang="en-US" sz="3200" dirty="0">
              <a:latin typeface="+mj-lt"/>
              <a:ea typeface="ＭＳ Ｐゴシック" charset="0"/>
            </a:endParaRPr>
          </a:p>
          <a:p>
            <a:pPr>
              <a:buFont typeface="Wingdings" charset="2"/>
              <a:buChar char="ü"/>
            </a:pPr>
            <a:r>
              <a:rPr lang="en-US" sz="3200" dirty="0">
                <a:latin typeface="+mj-lt"/>
                <a:ea typeface="ＭＳ Ｐゴシック" charset="0"/>
              </a:rPr>
              <a:t>Can be used by either male or </a:t>
            </a:r>
            <a:r>
              <a:rPr lang="en-US" sz="3200" dirty="0" smtClean="0">
                <a:latin typeface="+mj-lt"/>
                <a:ea typeface="ＭＳ Ｐゴシック" charset="0"/>
              </a:rPr>
              <a:t>female</a:t>
            </a:r>
          </a:p>
          <a:p>
            <a:pPr>
              <a:buFont typeface="Wingdings" charset="2"/>
              <a:buChar char="ü"/>
            </a:pPr>
            <a:r>
              <a:rPr lang="en-US" dirty="0">
                <a:ea typeface="ＭＳ Ｐゴシック" charset="0"/>
              </a:rPr>
              <a:t>Implications of unplanned </a:t>
            </a:r>
            <a:r>
              <a:rPr lang="en-US" dirty="0" smtClean="0">
                <a:ea typeface="ＭＳ Ｐゴシック" charset="0"/>
              </a:rPr>
              <a:t>pregnancy</a:t>
            </a:r>
            <a:endParaRPr lang="en-US" sz="3200" dirty="0">
              <a:latin typeface="+mj-lt"/>
              <a:ea typeface="ＭＳ Ｐゴシック" charset="0"/>
            </a:endParaRPr>
          </a:p>
          <a:p>
            <a:pPr eaLnBrk="1" hangingPunct="1">
              <a:buFont typeface="Georgia" charset="0"/>
              <a:buNone/>
            </a:pPr>
            <a:endParaRPr lang="en-US" sz="2500" dirty="0">
              <a:latin typeface="Georgia" charset="0"/>
              <a:ea typeface="ＭＳ Ｐゴシック" charset="0"/>
              <a:cs typeface="ＭＳ Ｐゴシック" charset="0"/>
            </a:endParaRPr>
          </a:p>
        </p:txBody>
      </p:sp>
      <p:pic>
        <p:nvPicPr>
          <p:cNvPr id="37893" name="Picture 5" descr="C:\Documents and Settings\mitchlltd\Local Settings\Temporary Internet Files\Content.IE5\W1INSP27\MPj04328390000[1].jpg"/>
          <p:cNvPicPr>
            <a:picLocks noChangeAspect="1" noChangeArrowheads="1"/>
          </p:cNvPicPr>
          <p:nvPr/>
        </p:nvPicPr>
        <p:blipFill>
          <a:blip r:embed="rId3" cstate="print"/>
          <a:srcRect/>
          <a:stretch>
            <a:fillRect/>
          </a:stretch>
        </p:blipFill>
        <p:spPr bwMode="auto">
          <a:xfrm>
            <a:off x="5519183" y="1803417"/>
            <a:ext cx="3167617" cy="3167617"/>
          </a:xfrm>
          <a:prstGeom prst="rect">
            <a:avLst/>
          </a:prstGeom>
          <a:ln>
            <a:noFill/>
          </a:ln>
          <a:effectLst>
            <a:softEdge rad="112500"/>
          </a:effectLst>
        </p:spPr>
      </p:pic>
    </p:spTree>
    <p:extLst>
      <p:ext uri="{BB962C8B-B14F-4D97-AF65-F5344CB8AC3E}">
        <p14:creationId xmlns:p14="http://schemas.microsoft.com/office/powerpoint/2010/main" val="41807822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Step Decision-Making Model</a:t>
            </a:r>
            <a:endParaRPr lang="en-US" dirty="0"/>
          </a:p>
        </p:txBody>
      </p:sp>
      <p:sp>
        <p:nvSpPr>
          <p:cNvPr id="3" name="Content Placeholder 2"/>
          <p:cNvSpPr>
            <a:spLocks noGrp="1"/>
          </p:cNvSpPr>
          <p:nvPr>
            <p:ph idx="1"/>
          </p:nvPr>
        </p:nvSpPr>
        <p:spPr/>
        <p:txBody>
          <a:bodyPr/>
          <a:lstStyle/>
          <a:p>
            <a:r>
              <a:rPr lang="en-US" dirty="0" smtClean="0"/>
              <a:t>Describe the situation that requires a decision</a:t>
            </a:r>
          </a:p>
          <a:p>
            <a:r>
              <a:rPr lang="en-US" dirty="0" smtClean="0"/>
              <a:t>Brainstorm options. Consider recourses required</a:t>
            </a:r>
          </a:p>
          <a:p>
            <a:r>
              <a:rPr lang="en-US" dirty="0" smtClean="0"/>
              <a:t>Evaluate the consequences of each decision</a:t>
            </a:r>
          </a:p>
          <a:p>
            <a:r>
              <a:rPr lang="en-US" dirty="0" smtClean="0"/>
              <a:t>Choose the best decision and create a plan of action</a:t>
            </a:r>
          </a:p>
          <a:p>
            <a:r>
              <a:rPr lang="en-US" dirty="0" smtClean="0"/>
              <a:t>Act on your decision and evaluate the results</a:t>
            </a:r>
          </a:p>
          <a:p>
            <a:endParaRPr lang="en-US" dirty="0" smtClean="0"/>
          </a:p>
        </p:txBody>
      </p:sp>
    </p:spTree>
    <p:extLst>
      <p:ext uri="{BB962C8B-B14F-4D97-AF65-F5344CB8AC3E}">
        <p14:creationId xmlns:p14="http://schemas.microsoft.com/office/powerpoint/2010/main" val="945065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 work</a:t>
            </a:r>
            <a:endParaRPr lang="en-US" dirty="0"/>
          </a:p>
        </p:txBody>
      </p:sp>
      <p:sp>
        <p:nvSpPr>
          <p:cNvPr id="3" name="Content Placeholder 2"/>
          <p:cNvSpPr>
            <a:spLocks noGrp="1"/>
          </p:cNvSpPr>
          <p:nvPr>
            <p:ph idx="1"/>
          </p:nvPr>
        </p:nvSpPr>
        <p:spPr/>
        <p:txBody>
          <a:bodyPr/>
          <a:lstStyle/>
          <a:p>
            <a:r>
              <a:rPr lang="en-US" dirty="0" smtClean="0"/>
              <a:t>Work with a partner</a:t>
            </a:r>
            <a:endParaRPr lang="en-US" dirty="0" smtClean="0"/>
          </a:p>
          <a:p>
            <a:r>
              <a:rPr lang="en-US" dirty="0" smtClean="0"/>
              <a:t>You will be think about how to apply a decision making plan to a young person’s life</a:t>
            </a:r>
          </a:p>
          <a:p>
            <a:r>
              <a:rPr lang="en-US" dirty="0" smtClean="0"/>
              <a:t>I will give you a brief description </a:t>
            </a:r>
            <a:r>
              <a:rPr lang="en-US" dirty="0" smtClean="0"/>
              <a:t>of a scenario</a:t>
            </a:r>
          </a:p>
          <a:p>
            <a:endParaRPr lang="en-US" dirty="0" smtClean="0"/>
          </a:p>
          <a:p>
            <a:r>
              <a:rPr lang="en-US" dirty="0" smtClean="0"/>
              <a:t>You</a:t>
            </a:r>
            <a:r>
              <a:rPr lang="en-US" dirty="0"/>
              <a:t> </a:t>
            </a:r>
            <a:r>
              <a:rPr lang="en-US" dirty="0" smtClean="0"/>
              <a:t>will use the decision making model to brainstorm a decision making process to determine a possible outcome.</a:t>
            </a:r>
            <a:endParaRPr lang="en-US" dirty="0" smtClean="0"/>
          </a:p>
          <a:p>
            <a:endParaRPr lang="en-US" dirty="0" smtClean="0"/>
          </a:p>
          <a:p>
            <a:endParaRPr lang="en-US" dirty="0"/>
          </a:p>
        </p:txBody>
      </p:sp>
    </p:spTree>
    <p:extLst>
      <p:ext uri="{BB962C8B-B14F-4D97-AF65-F5344CB8AC3E}">
        <p14:creationId xmlns:p14="http://schemas.microsoft.com/office/powerpoint/2010/main" val="1163298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Letter to a Teen</a:t>
            </a:r>
            <a:endParaRPr lang="en-US" dirty="0"/>
          </a:p>
        </p:txBody>
      </p:sp>
      <p:sp>
        <p:nvSpPr>
          <p:cNvPr id="3" name="Content Placeholder 2"/>
          <p:cNvSpPr>
            <a:spLocks noGrp="1"/>
          </p:cNvSpPr>
          <p:nvPr>
            <p:ph idx="1"/>
          </p:nvPr>
        </p:nvSpPr>
        <p:spPr/>
        <p:txBody>
          <a:bodyPr>
            <a:normAutofit fontScale="92500" lnSpcReduction="20000"/>
          </a:bodyPr>
          <a:lstStyle/>
          <a:p>
            <a:r>
              <a:rPr lang="en-US" dirty="0"/>
              <a:t>Write a Letter (to a Teen)</a:t>
            </a:r>
          </a:p>
          <a:p>
            <a:r>
              <a:rPr lang="en-US" dirty="0"/>
              <a:t>Assignment: Write a letter to your teen about considering becoming sexually active.</a:t>
            </a:r>
          </a:p>
          <a:p>
            <a:r>
              <a:rPr lang="en-US" dirty="0"/>
              <a:t>Educate him or her about the importance of goal setting and decision making and </a:t>
            </a:r>
            <a:r>
              <a:rPr lang="en-US" dirty="0" smtClean="0"/>
              <a:t>how each </a:t>
            </a:r>
            <a:r>
              <a:rPr lang="en-US" dirty="0"/>
              <a:t>affects the other. </a:t>
            </a:r>
            <a:endParaRPr lang="en-US" dirty="0" smtClean="0"/>
          </a:p>
          <a:p>
            <a:r>
              <a:rPr lang="en-US" dirty="0" smtClean="0"/>
              <a:t>Tell </a:t>
            </a:r>
            <a:r>
              <a:rPr lang="en-US" dirty="0"/>
              <a:t>him/her about abstinence and contraceptive choices that </a:t>
            </a:r>
            <a:r>
              <a:rPr lang="en-US" dirty="0" smtClean="0"/>
              <a:t>can reduce </a:t>
            </a:r>
            <a:r>
              <a:rPr lang="en-US" dirty="0"/>
              <a:t>his/her chances of becoming a teen parent. </a:t>
            </a:r>
            <a:endParaRPr lang="en-US" dirty="0" smtClean="0"/>
          </a:p>
          <a:p>
            <a:r>
              <a:rPr lang="en-US" dirty="0" smtClean="0"/>
              <a:t>Include </a:t>
            </a:r>
            <a:r>
              <a:rPr lang="en-US" dirty="0"/>
              <a:t>some of the facts about </a:t>
            </a:r>
            <a:r>
              <a:rPr lang="en-US" dirty="0" smtClean="0"/>
              <a:t>teen pregnancy </a:t>
            </a:r>
            <a:r>
              <a:rPr lang="en-US" dirty="0"/>
              <a:t>from the “Too Young” handout.</a:t>
            </a:r>
          </a:p>
        </p:txBody>
      </p:sp>
    </p:spTree>
    <p:extLst>
      <p:ext uri="{BB962C8B-B14F-4D97-AF65-F5344CB8AC3E}">
        <p14:creationId xmlns:p14="http://schemas.microsoft.com/office/powerpoint/2010/main" val="3545458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1505" name="AutoShape 2"/>
          <p:cNvSpPr>
            <a:spLocks noGrp="1" noChangeArrowheads="1"/>
          </p:cNvSpPr>
          <p:nvPr>
            <p:ph type="title"/>
          </p:nvPr>
        </p:nvSpPr>
        <p:spPr>
          <a:xfrm>
            <a:off x="4514330" y="609600"/>
            <a:ext cx="3867669" cy="1066800"/>
          </a:xfrm>
          <a:solidFill>
            <a:schemeClr val="bg1"/>
          </a:solidFill>
          <a:ln w="50800">
            <a:solidFill>
              <a:srgbClr val="FF0000"/>
            </a:solidFill>
          </a:ln>
        </p:spPr>
        <p:txBody>
          <a:bodyPr>
            <a:normAutofit fontScale="90000"/>
          </a:bodyPr>
          <a:lstStyle/>
          <a:p>
            <a:pPr eaLnBrk="1" hangingPunct="1"/>
            <a:r>
              <a:rPr lang="en-US" sz="4800" dirty="0">
                <a:latin typeface="Trebuchet MS" charset="0"/>
                <a:ea typeface="ＭＳ Ｐゴシック" charset="0"/>
                <a:cs typeface="ＭＳ Ｐゴシック" charset="0"/>
              </a:rPr>
              <a:t>Considerations</a:t>
            </a:r>
          </a:p>
        </p:txBody>
      </p:sp>
      <p:sp>
        <p:nvSpPr>
          <p:cNvPr id="21506" name="Rectangle 3"/>
          <p:cNvSpPr>
            <a:spLocks noGrp="1" noChangeArrowheads="1"/>
          </p:cNvSpPr>
          <p:nvPr>
            <p:ph sz="quarter" idx="1"/>
          </p:nvPr>
        </p:nvSpPr>
        <p:spPr>
          <a:xfrm>
            <a:off x="1689743" y="2847097"/>
            <a:ext cx="3340512" cy="3724275"/>
          </a:xfrm>
          <a:solidFill>
            <a:schemeClr val="bg1"/>
          </a:solidFill>
          <a:ln w="50800">
            <a:solidFill>
              <a:srgbClr val="FF0000"/>
            </a:solidFill>
          </a:ln>
        </p:spPr>
        <p:txBody>
          <a:bodyPr/>
          <a:lstStyle/>
          <a:p>
            <a:pPr eaLnBrk="1" hangingPunct="1"/>
            <a:r>
              <a:rPr lang="en-US" sz="3200" dirty="0">
                <a:latin typeface="Georgia" charset="0"/>
                <a:ea typeface="ＭＳ Ｐゴシック" charset="0"/>
                <a:cs typeface="ＭＳ Ｐゴシック" charset="0"/>
              </a:rPr>
              <a:t>Effectiveness</a:t>
            </a:r>
          </a:p>
          <a:p>
            <a:pPr eaLnBrk="1" hangingPunct="1"/>
            <a:r>
              <a:rPr lang="en-US" sz="3200" dirty="0">
                <a:latin typeface="Georgia" charset="0"/>
                <a:ea typeface="ＭＳ Ｐゴシック" charset="0"/>
                <a:cs typeface="ＭＳ Ｐゴシック" charset="0"/>
              </a:rPr>
              <a:t>Convenience</a:t>
            </a:r>
          </a:p>
          <a:p>
            <a:pPr eaLnBrk="1" hangingPunct="1"/>
            <a:r>
              <a:rPr lang="en-US" sz="3200" dirty="0">
                <a:latin typeface="Georgia" charset="0"/>
                <a:ea typeface="ＭＳ Ｐゴシック" charset="0"/>
                <a:cs typeface="ＭＳ Ｐゴシック" charset="0"/>
              </a:rPr>
              <a:t>Cost</a:t>
            </a:r>
          </a:p>
          <a:p>
            <a:pPr eaLnBrk="1" hangingPunct="1"/>
            <a:r>
              <a:rPr lang="en-US" sz="3200" dirty="0">
                <a:latin typeface="Georgia" charset="0"/>
                <a:ea typeface="ＭＳ Ｐゴシック" charset="0"/>
                <a:cs typeface="ＭＳ Ｐゴシック" charset="0"/>
              </a:rPr>
              <a:t>Reversibility</a:t>
            </a:r>
          </a:p>
          <a:p>
            <a:pPr eaLnBrk="1" hangingPunct="1"/>
            <a:r>
              <a:rPr lang="en-US" sz="3200" dirty="0">
                <a:latin typeface="Georgia" charset="0"/>
                <a:ea typeface="ＭＳ Ｐゴシック" charset="0"/>
                <a:cs typeface="ＭＳ Ｐゴシック" charset="0"/>
              </a:rPr>
              <a:t>Risks (safety)</a:t>
            </a:r>
          </a:p>
          <a:p>
            <a:pPr eaLnBrk="1" hangingPunct="1"/>
            <a:r>
              <a:rPr lang="en-US" sz="3200" dirty="0">
                <a:latin typeface="Georgia" charset="0"/>
                <a:ea typeface="ＭＳ Ｐゴシック" charset="0"/>
                <a:cs typeface="ＭＳ Ｐゴシック" charset="0"/>
              </a:rPr>
              <a:t>STD protection</a:t>
            </a:r>
          </a:p>
          <a:p>
            <a:pPr eaLnBrk="1" hangingPunct="1"/>
            <a:endParaRPr lang="en-US" sz="3200" dirty="0">
              <a:latin typeface="Georgia" charset="0"/>
              <a:ea typeface="ＭＳ Ｐゴシック" charset="0"/>
              <a:cs typeface="ＭＳ Ｐゴシック" charset="0"/>
            </a:endParaRPr>
          </a:p>
        </p:txBody>
      </p:sp>
      <p:pic>
        <p:nvPicPr>
          <p:cNvPr id="6" name="Picture 9" descr="C:\Documents and Settings\mitchlltd\Local Settings\Temporary Internet Files\Content.IE5\I07V6AC1\MPj04464710000[1].jpg"/>
          <p:cNvPicPr>
            <a:picLocks noChangeAspect="1" noChangeArrowheads="1"/>
          </p:cNvPicPr>
          <p:nvPr/>
        </p:nvPicPr>
        <p:blipFill>
          <a:blip r:embed="rId3" cstate="print"/>
          <a:srcRect b="40000"/>
          <a:stretch>
            <a:fillRect/>
          </a:stretch>
        </p:blipFill>
        <p:spPr bwMode="auto">
          <a:xfrm>
            <a:off x="457200" y="365430"/>
            <a:ext cx="3810000" cy="2286000"/>
          </a:xfrm>
          <a:prstGeom prst="rect">
            <a:avLst/>
          </a:prstGeom>
          <a:ln>
            <a:noFill/>
          </a:ln>
          <a:effectLst>
            <a:softEdge rad="112500"/>
          </a:effectLst>
        </p:spPr>
      </p:pic>
      <p:pic>
        <p:nvPicPr>
          <p:cNvPr id="7" name="Picture 1" descr="C:\Documents and Settings\mitchlltd\Local Settings\Temporary Internet Files\Content.IE5\S165SZ9J\MPj04444490000[1].jpg"/>
          <p:cNvPicPr>
            <a:picLocks noChangeAspect="1" noChangeArrowheads="1"/>
          </p:cNvPicPr>
          <p:nvPr/>
        </p:nvPicPr>
        <p:blipFill>
          <a:blip r:embed="rId4" cstate="print"/>
          <a:srcRect/>
          <a:stretch>
            <a:fillRect/>
          </a:stretch>
        </p:blipFill>
        <p:spPr bwMode="auto">
          <a:xfrm>
            <a:off x="5321024" y="1934626"/>
            <a:ext cx="2803734" cy="4200646"/>
          </a:xfrm>
          <a:prstGeom prst="rect">
            <a:avLst/>
          </a:prstGeom>
          <a:ln>
            <a:noFill/>
          </a:ln>
          <a:effectLst>
            <a:softEdge rad="112500"/>
          </a:effectLst>
        </p:spPr>
      </p:pic>
    </p:spTree>
    <p:extLst>
      <p:ext uri="{BB962C8B-B14F-4D97-AF65-F5344CB8AC3E}">
        <p14:creationId xmlns:p14="http://schemas.microsoft.com/office/powerpoint/2010/main" val="3933183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3553" name="AutoShape 2"/>
          <p:cNvSpPr>
            <a:spLocks noGrp="1" noChangeArrowheads="1"/>
          </p:cNvSpPr>
          <p:nvPr>
            <p:ph type="title"/>
          </p:nvPr>
        </p:nvSpPr>
        <p:spPr>
          <a:xfrm>
            <a:off x="267883" y="838200"/>
            <a:ext cx="8691327" cy="1066800"/>
          </a:xfrm>
          <a:solidFill>
            <a:schemeClr val="bg1"/>
          </a:solidFill>
          <a:ln w="50800">
            <a:solidFill>
              <a:schemeClr val="accent2">
                <a:lumMod val="75000"/>
              </a:schemeClr>
            </a:solidFill>
          </a:ln>
        </p:spPr>
        <p:txBody>
          <a:bodyPr>
            <a:normAutofit fontScale="90000"/>
          </a:bodyPr>
          <a:lstStyle/>
          <a:p>
            <a:pPr eaLnBrk="1" hangingPunct="1"/>
            <a:r>
              <a:rPr lang="en-US" sz="4800" dirty="0" smtClean="0">
                <a:latin typeface="Trebuchet MS" charset="0"/>
                <a:ea typeface="ＭＳ Ｐゴシック" charset="0"/>
                <a:cs typeface="ＭＳ Ｐゴシック" charset="0"/>
              </a:rPr>
              <a:t>Types </a:t>
            </a:r>
            <a:r>
              <a:rPr lang="en-US" sz="4800" dirty="0">
                <a:latin typeface="Trebuchet MS" charset="0"/>
                <a:ea typeface="ＭＳ Ｐゴシック" charset="0"/>
                <a:cs typeface="ＭＳ Ｐゴシック" charset="0"/>
              </a:rPr>
              <a:t>of Commonly Used Methods</a:t>
            </a:r>
          </a:p>
        </p:txBody>
      </p:sp>
      <p:sp>
        <p:nvSpPr>
          <p:cNvPr id="23554" name="Rectangle 3"/>
          <p:cNvSpPr>
            <a:spLocks noGrp="1" noChangeArrowheads="1"/>
          </p:cNvSpPr>
          <p:nvPr>
            <p:ph sz="quarter" idx="1"/>
          </p:nvPr>
        </p:nvSpPr>
        <p:spPr>
          <a:xfrm>
            <a:off x="267883" y="2314575"/>
            <a:ext cx="4073801" cy="2715452"/>
          </a:xfrm>
          <a:solidFill>
            <a:schemeClr val="bg1"/>
          </a:solidFill>
          <a:ln w="53975">
            <a:solidFill>
              <a:srgbClr val="800040"/>
            </a:solidFill>
          </a:ln>
        </p:spPr>
        <p:txBody>
          <a:bodyPr>
            <a:normAutofit fontScale="92500" lnSpcReduction="10000"/>
          </a:bodyPr>
          <a:lstStyle/>
          <a:p>
            <a:pPr eaLnBrk="1" hangingPunct="1"/>
            <a:r>
              <a:rPr lang="en-US" sz="3200" dirty="0">
                <a:latin typeface="Georgia" charset="0"/>
                <a:ea typeface="ＭＳ Ｐゴシック" charset="0"/>
                <a:cs typeface="ＭＳ Ｐゴシック" charset="0"/>
              </a:rPr>
              <a:t>Abstinence</a:t>
            </a:r>
          </a:p>
          <a:p>
            <a:pPr eaLnBrk="1" hangingPunct="1"/>
            <a:r>
              <a:rPr lang="en-US" sz="3200" dirty="0">
                <a:latin typeface="Georgia" charset="0"/>
                <a:ea typeface="ＭＳ Ｐゴシック" charset="0"/>
                <a:cs typeface="ＭＳ Ｐゴシック" charset="0"/>
              </a:rPr>
              <a:t>Barrier Methods</a:t>
            </a:r>
          </a:p>
          <a:p>
            <a:pPr eaLnBrk="1" hangingPunct="1"/>
            <a:r>
              <a:rPr lang="en-US" sz="3200" dirty="0">
                <a:latin typeface="Georgia" charset="0"/>
                <a:ea typeface="ＭＳ Ｐゴシック" charset="0"/>
                <a:cs typeface="ＭＳ Ｐゴシック" charset="0"/>
              </a:rPr>
              <a:t>Hormonal Methods</a:t>
            </a:r>
          </a:p>
          <a:p>
            <a:pPr eaLnBrk="1" hangingPunct="1"/>
            <a:r>
              <a:rPr lang="en-US" sz="3200" dirty="0" smtClean="0">
                <a:latin typeface="Georgia" charset="0"/>
                <a:ea typeface="ＭＳ Ｐゴシック" charset="0"/>
                <a:cs typeface="ＭＳ Ｐゴシック" charset="0"/>
              </a:rPr>
              <a:t>Chemical</a:t>
            </a:r>
          </a:p>
          <a:p>
            <a:pPr eaLnBrk="1" hangingPunct="1"/>
            <a:r>
              <a:rPr lang="en-US" sz="3200" dirty="0" smtClean="0">
                <a:latin typeface="Georgia" charset="0"/>
                <a:ea typeface="ＭＳ Ｐゴシック" charset="0"/>
                <a:cs typeface="ＭＳ Ｐゴシック" charset="0"/>
              </a:rPr>
              <a:t>Other</a:t>
            </a:r>
            <a:endParaRPr lang="en-US" sz="3200" dirty="0">
              <a:latin typeface="Georgia" charset="0"/>
              <a:ea typeface="ＭＳ Ｐゴシック" charset="0"/>
              <a:cs typeface="ＭＳ Ｐゴシック" charset="0"/>
            </a:endParaRPr>
          </a:p>
          <a:p>
            <a:pPr eaLnBrk="1" hangingPunct="1">
              <a:buFont typeface="Georgia" charset="0"/>
              <a:buNone/>
            </a:pPr>
            <a:endParaRPr lang="en-US" sz="3200" dirty="0">
              <a:latin typeface="Georgia" charset="0"/>
              <a:ea typeface="ＭＳ Ｐゴシック" charset="0"/>
              <a:cs typeface="ＭＳ Ｐゴシック" charset="0"/>
            </a:endParaRPr>
          </a:p>
        </p:txBody>
      </p:sp>
      <p:pic>
        <p:nvPicPr>
          <p:cNvPr id="23555" name="Picture 4"/>
          <p:cNvPicPr>
            <a:picLocks noChangeAspect="1" noChangeArrowheads="1"/>
          </p:cNvPicPr>
          <p:nvPr/>
        </p:nvPicPr>
        <p:blipFill>
          <a:blip r:embed="rId3">
            <a:extLst>
              <a:ext uri="{28A0092B-C50C-407E-A947-70E740481C1C}">
                <a14:useLocalDpi xmlns:a14="http://schemas.microsoft.com/office/drawing/2010/main" val="0"/>
              </a:ext>
            </a:extLst>
          </a:blip>
          <a:srcRect r="8972"/>
          <a:stretch>
            <a:fillRect/>
          </a:stretch>
        </p:blipFill>
        <p:spPr bwMode="auto">
          <a:xfrm>
            <a:off x="4559712" y="2314575"/>
            <a:ext cx="4399498" cy="3299624"/>
          </a:xfrm>
          <a:prstGeom prst="rect">
            <a:avLst/>
          </a:prstGeom>
          <a:noFill/>
          <a:ln w="69850">
            <a:solidFill>
              <a:schemeClr val="accent5">
                <a:lumMod val="75000"/>
              </a:schemeClr>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62354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66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8228" y="1356295"/>
            <a:ext cx="3590432" cy="1569222"/>
          </a:xfrm>
          <a:solidFill>
            <a:schemeClr val="bg1"/>
          </a:solidFill>
          <a:ln w="50800">
            <a:solidFill>
              <a:srgbClr val="808000"/>
            </a:solidFill>
          </a:ln>
        </p:spPr>
        <p:txBody>
          <a:bodyPr>
            <a:normAutofit/>
          </a:bodyPr>
          <a:lstStyle/>
          <a:p>
            <a:r>
              <a:rPr lang="en-US" dirty="0" smtClean="0"/>
              <a:t>Definition of Abstinence</a:t>
            </a:r>
            <a:endParaRPr lang="en-US" dirty="0"/>
          </a:p>
        </p:txBody>
      </p:sp>
      <p:sp>
        <p:nvSpPr>
          <p:cNvPr id="3" name="Content Placeholder 2"/>
          <p:cNvSpPr>
            <a:spLocks noGrp="1"/>
          </p:cNvSpPr>
          <p:nvPr>
            <p:ph idx="1"/>
          </p:nvPr>
        </p:nvSpPr>
        <p:spPr>
          <a:xfrm>
            <a:off x="457200" y="3114363"/>
            <a:ext cx="3951460" cy="3101033"/>
          </a:xfrm>
          <a:solidFill>
            <a:schemeClr val="bg1"/>
          </a:solidFill>
          <a:ln w="50800">
            <a:solidFill>
              <a:schemeClr val="accent5">
                <a:lumMod val="75000"/>
              </a:schemeClr>
            </a:solidFill>
          </a:ln>
        </p:spPr>
        <p:txBody>
          <a:bodyPr/>
          <a:lstStyle/>
          <a:p>
            <a:pPr marL="0" indent="0">
              <a:buNone/>
            </a:pPr>
            <a:r>
              <a:rPr lang="en-US" dirty="0" smtClean="0"/>
              <a:t>Voluntarily refraining from intimate sexual behavior that could lead to unintended pregnancy and disease.</a:t>
            </a:r>
            <a:endParaRPr lang="en-US" dirty="0"/>
          </a:p>
        </p:txBody>
      </p:sp>
      <p:pic>
        <p:nvPicPr>
          <p:cNvPr id="5" name="Picture 4"/>
          <p:cNvPicPr>
            <a:picLocks noChangeAspect="1"/>
          </p:cNvPicPr>
          <p:nvPr/>
        </p:nvPicPr>
        <p:blipFill>
          <a:blip r:embed="rId3"/>
          <a:stretch>
            <a:fillRect/>
          </a:stretch>
        </p:blipFill>
        <p:spPr>
          <a:xfrm>
            <a:off x="4816676" y="379514"/>
            <a:ext cx="3783704" cy="5835882"/>
          </a:xfrm>
          <a:prstGeom prst="rect">
            <a:avLst/>
          </a:prstGeom>
          <a:ln w="50800">
            <a:solidFill>
              <a:srgbClr val="808000"/>
            </a:solidFill>
          </a:ln>
        </p:spPr>
      </p:pic>
    </p:spTree>
    <p:extLst>
      <p:ext uri="{BB962C8B-B14F-4D97-AF65-F5344CB8AC3E}">
        <p14:creationId xmlns:p14="http://schemas.microsoft.com/office/powerpoint/2010/main" val="1768228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08000"/>
        </a:solidFill>
        <a:effectLst/>
      </p:bgPr>
    </p:bg>
    <p:spTree>
      <p:nvGrpSpPr>
        <p:cNvPr id="1" name=""/>
        <p:cNvGrpSpPr/>
        <p:nvPr/>
      </p:nvGrpSpPr>
      <p:grpSpPr>
        <a:xfrm>
          <a:off x="0" y="0"/>
          <a:ext cx="0" cy="0"/>
          <a:chOff x="0" y="0"/>
          <a:chExt cx="0" cy="0"/>
        </a:xfrm>
      </p:grpSpPr>
      <p:sp>
        <p:nvSpPr>
          <p:cNvPr id="26625" name="AutoShape 1026"/>
          <p:cNvSpPr>
            <a:spLocks noGrp="1" noChangeArrowheads="1"/>
          </p:cNvSpPr>
          <p:nvPr>
            <p:ph type="title"/>
          </p:nvPr>
        </p:nvSpPr>
        <p:spPr>
          <a:xfrm>
            <a:off x="869965" y="274347"/>
            <a:ext cx="3700343" cy="1066800"/>
          </a:xfrm>
          <a:solidFill>
            <a:schemeClr val="bg1"/>
          </a:solidFill>
          <a:ln w="73025">
            <a:solidFill>
              <a:schemeClr val="accent5">
                <a:lumMod val="60000"/>
                <a:lumOff val="40000"/>
              </a:schemeClr>
            </a:solidFill>
          </a:ln>
        </p:spPr>
        <p:txBody>
          <a:bodyPr/>
          <a:lstStyle/>
          <a:p>
            <a:pPr eaLnBrk="1" hangingPunct="1"/>
            <a:r>
              <a:rPr lang="en-US" sz="4800" dirty="0">
                <a:latin typeface="Trebuchet MS" charset="0"/>
                <a:ea typeface="ＭＳ Ｐゴシック" charset="0"/>
                <a:cs typeface="ＭＳ Ｐゴシック" charset="0"/>
              </a:rPr>
              <a:t>Abstinence</a:t>
            </a:r>
            <a:endParaRPr lang="en-US" sz="5400" dirty="0">
              <a:latin typeface="Trebuchet MS" charset="0"/>
              <a:ea typeface="ＭＳ Ｐゴシック" charset="0"/>
              <a:cs typeface="ＭＳ Ｐゴシック" charset="0"/>
            </a:endParaRPr>
          </a:p>
        </p:txBody>
      </p:sp>
      <p:sp>
        <p:nvSpPr>
          <p:cNvPr id="26626" name="Rectangle 1027"/>
          <p:cNvSpPr>
            <a:spLocks noGrp="1" noChangeArrowheads="1"/>
          </p:cNvSpPr>
          <p:nvPr>
            <p:ph sz="quarter" idx="1"/>
          </p:nvPr>
        </p:nvSpPr>
        <p:spPr>
          <a:xfrm>
            <a:off x="457200" y="1600200"/>
            <a:ext cx="5245969" cy="5105400"/>
          </a:xfrm>
          <a:solidFill>
            <a:schemeClr val="bg1"/>
          </a:solidFill>
          <a:ln w="66675">
            <a:solidFill>
              <a:schemeClr val="accent5">
                <a:lumMod val="50000"/>
              </a:schemeClr>
            </a:solidFill>
          </a:ln>
        </p:spPr>
        <p:txBody>
          <a:bodyPr>
            <a:normAutofit fontScale="92500" lnSpcReduction="10000"/>
          </a:bodyPr>
          <a:lstStyle/>
          <a:p>
            <a:pPr eaLnBrk="1" hangingPunct="1">
              <a:lnSpc>
                <a:spcPct val="80000"/>
              </a:lnSpc>
            </a:pPr>
            <a:r>
              <a:rPr lang="en-US" dirty="0">
                <a:latin typeface="+mj-lt"/>
                <a:ea typeface="ＭＳ Ｐゴシック" charset="0"/>
                <a:cs typeface="ＭＳ Ｐゴシック" charset="0"/>
              </a:rPr>
              <a:t>Abstaining from sexual intercourse for a chosen period of time.</a:t>
            </a:r>
          </a:p>
          <a:p>
            <a:pPr eaLnBrk="1" hangingPunct="1">
              <a:lnSpc>
                <a:spcPct val="80000"/>
              </a:lnSpc>
            </a:pPr>
            <a:r>
              <a:rPr lang="en-US" dirty="0">
                <a:latin typeface="+mj-lt"/>
                <a:ea typeface="ＭＳ Ｐゴシック" charset="0"/>
                <a:cs typeface="ＭＳ Ｐゴシック" charset="0"/>
              </a:rPr>
              <a:t>Considerations:</a:t>
            </a:r>
          </a:p>
          <a:p>
            <a:pPr lvl="1" eaLnBrk="1" hangingPunct="1">
              <a:lnSpc>
                <a:spcPct val="90000"/>
              </a:lnSpc>
            </a:pPr>
            <a:r>
              <a:rPr lang="en-US" dirty="0">
                <a:latin typeface="+mj-lt"/>
                <a:ea typeface="ＭＳ Ｐゴシック" charset="0"/>
              </a:rPr>
              <a:t>Effectiveness:  100%   </a:t>
            </a:r>
          </a:p>
          <a:p>
            <a:pPr lvl="1" eaLnBrk="1" hangingPunct="1">
              <a:lnSpc>
                <a:spcPct val="90000"/>
              </a:lnSpc>
            </a:pPr>
            <a:r>
              <a:rPr lang="en-US" dirty="0">
                <a:latin typeface="+mj-lt"/>
                <a:ea typeface="ＭＳ Ｐゴシック" charset="0"/>
              </a:rPr>
              <a:t>Convenience:   100%</a:t>
            </a:r>
          </a:p>
          <a:p>
            <a:pPr lvl="1" eaLnBrk="1" hangingPunct="1">
              <a:lnSpc>
                <a:spcPct val="90000"/>
              </a:lnSpc>
            </a:pPr>
            <a:r>
              <a:rPr lang="en-US" dirty="0">
                <a:latin typeface="+mj-lt"/>
                <a:ea typeface="ＭＳ Ｐゴシック" charset="0"/>
              </a:rPr>
              <a:t>Reversibility:  immediate</a:t>
            </a:r>
          </a:p>
          <a:p>
            <a:pPr lvl="1" eaLnBrk="1" hangingPunct="1">
              <a:lnSpc>
                <a:spcPct val="90000"/>
              </a:lnSpc>
            </a:pPr>
            <a:r>
              <a:rPr lang="en-US" dirty="0">
                <a:latin typeface="+mj-lt"/>
                <a:ea typeface="ＭＳ Ｐゴシック" charset="0"/>
              </a:rPr>
              <a:t>Risks:  none </a:t>
            </a:r>
          </a:p>
          <a:p>
            <a:pPr lvl="1" eaLnBrk="1" hangingPunct="1">
              <a:lnSpc>
                <a:spcPct val="90000"/>
              </a:lnSpc>
            </a:pPr>
            <a:r>
              <a:rPr lang="en-US" dirty="0">
                <a:latin typeface="+mj-lt"/>
                <a:ea typeface="ＭＳ Ｐゴシック" charset="0"/>
              </a:rPr>
              <a:t>STD protection: perfect (if used consistently)</a:t>
            </a:r>
          </a:p>
          <a:p>
            <a:pPr eaLnBrk="1" hangingPunct="1">
              <a:lnSpc>
                <a:spcPct val="80000"/>
              </a:lnSpc>
              <a:buFont typeface="Wingdings" charset="0"/>
              <a:buNone/>
            </a:pPr>
            <a:endParaRPr lang="en-US" sz="1000" dirty="0">
              <a:latin typeface="+mj-lt"/>
              <a:ea typeface="ＭＳ Ｐゴシック" charset="0"/>
              <a:cs typeface="ＭＳ Ｐゴシック" charset="0"/>
            </a:endParaRPr>
          </a:p>
          <a:p>
            <a:pPr eaLnBrk="1" hangingPunct="1">
              <a:lnSpc>
                <a:spcPct val="80000"/>
              </a:lnSpc>
              <a:buFont typeface="Wingdings" charset="0"/>
              <a:buNone/>
            </a:pPr>
            <a:r>
              <a:rPr lang="en-US" dirty="0">
                <a:latin typeface="+mj-lt"/>
                <a:ea typeface="ＭＳ Ｐゴシック" charset="0"/>
                <a:cs typeface="ＭＳ Ｐゴシック" charset="0"/>
              </a:rPr>
              <a:t>	</a:t>
            </a:r>
            <a:r>
              <a:rPr lang="en-US" i="1" dirty="0">
                <a:latin typeface="+mj-lt"/>
                <a:ea typeface="ＭＳ Ｐゴシック" charset="0"/>
                <a:cs typeface="ＭＳ Ｐゴシック" charset="0"/>
              </a:rPr>
              <a:t>It’s the one method that everyone uses at some point in their lives!!</a:t>
            </a:r>
          </a:p>
        </p:txBody>
      </p:sp>
      <p:pic>
        <p:nvPicPr>
          <p:cNvPr id="3" name="Picture 2"/>
          <p:cNvPicPr>
            <a:picLocks noChangeAspect="1"/>
          </p:cNvPicPr>
          <p:nvPr/>
        </p:nvPicPr>
        <p:blipFill>
          <a:blip r:embed="rId3"/>
          <a:stretch>
            <a:fillRect/>
          </a:stretch>
        </p:blipFill>
        <p:spPr>
          <a:xfrm>
            <a:off x="4801084" y="1142637"/>
            <a:ext cx="4050448" cy="2934274"/>
          </a:xfrm>
          <a:prstGeom prst="rect">
            <a:avLst/>
          </a:prstGeom>
          <a:ln w="53975">
            <a:solidFill>
              <a:schemeClr val="accent2">
                <a:lumMod val="75000"/>
              </a:schemeClr>
            </a:solidFill>
          </a:ln>
        </p:spPr>
      </p:pic>
    </p:spTree>
    <p:extLst>
      <p:ext uri="{BB962C8B-B14F-4D97-AF65-F5344CB8AC3E}">
        <p14:creationId xmlns:p14="http://schemas.microsoft.com/office/powerpoint/2010/main" val="1247794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8673" name="AutoShape 2"/>
          <p:cNvSpPr>
            <a:spLocks noGrp="1" noChangeArrowheads="1"/>
          </p:cNvSpPr>
          <p:nvPr>
            <p:ph type="title"/>
          </p:nvPr>
        </p:nvSpPr>
        <p:spPr>
          <a:xfrm>
            <a:off x="2231028" y="343604"/>
            <a:ext cx="4805293" cy="1066800"/>
          </a:xfrm>
          <a:solidFill>
            <a:schemeClr val="bg1"/>
          </a:solidFill>
          <a:ln w="57150">
            <a:solidFill>
              <a:srgbClr val="FF0000"/>
            </a:solidFill>
          </a:ln>
        </p:spPr>
        <p:txBody>
          <a:bodyPr/>
          <a:lstStyle/>
          <a:p>
            <a:pPr eaLnBrk="1" hangingPunct="1"/>
            <a:r>
              <a:rPr lang="en-US" sz="4800" dirty="0">
                <a:latin typeface="Trebuchet MS" charset="0"/>
                <a:ea typeface="ＭＳ Ｐゴシック" charset="0"/>
                <a:cs typeface="ＭＳ Ｐゴシック" charset="0"/>
              </a:rPr>
              <a:t>Barrier Methods</a:t>
            </a:r>
          </a:p>
        </p:txBody>
      </p:sp>
      <p:sp>
        <p:nvSpPr>
          <p:cNvPr id="28674" name="Content Placeholder 3"/>
          <p:cNvSpPr>
            <a:spLocks noGrp="1"/>
          </p:cNvSpPr>
          <p:nvPr>
            <p:ph idx="1"/>
          </p:nvPr>
        </p:nvSpPr>
        <p:spPr>
          <a:xfrm>
            <a:off x="457199" y="1828800"/>
            <a:ext cx="4588357" cy="4745038"/>
          </a:xfrm>
          <a:solidFill>
            <a:schemeClr val="bg1"/>
          </a:solidFill>
          <a:ln w="57150">
            <a:solidFill>
              <a:schemeClr val="accent5">
                <a:lumMod val="75000"/>
              </a:schemeClr>
            </a:solidFill>
          </a:ln>
        </p:spPr>
        <p:txBody>
          <a:bodyPr>
            <a:normAutofit fontScale="85000" lnSpcReduction="20000"/>
          </a:bodyPr>
          <a:lstStyle/>
          <a:p>
            <a:pPr marL="0" indent="0" eaLnBrk="1" hangingPunct="1">
              <a:lnSpc>
                <a:spcPct val="90000"/>
              </a:lnSpc>
              <a:buNone/>
            </a:pPr>
            <a:r>
              <a:rPr lang="en-US" dirty="0">
                <a:latin typeface="+mj-lt"/>
                <a:ea typeface="ＭＳ Ｐゴシック" charset="0"/>
                <a:cs typeface="ＭＳ Ｐゴシック" charset="0"/>
              </a:rPr>
              <a:t>Male and female condoms</a:t>
            </a:r>
          </a:p>
          <a:p>
            <a:pPr eaLnBrk="1" hangingPunct="1">
              <a:lnSpc>
                <a:spcPct val="90000"/>
              </a:lnSpc>
            </a:pPr>
            <a:r>
              <a:rPr lang="en-US" dirty="0">
                <a:latin typeface="+mj-lt"/>
                <a:ea typeface="ＭＳ Ｐゴシック" charset="0"/>
                <a:cs typeface="ＭＳ Ｐゴシック" charset="0"/>
              </a:rPr>
              <a:t>Work by physically blocking sperm from reaching egg</a:t>
            </a:r>
          </a:p>
          <a:p>
            <a:pPr eaLnBrk="1" hangingPunct="1">
              <a:lnSpc>
                <a:spcPct val="90000"/>
              </a:lnSpc>
            </a:pPr>
            <a:r>
              <a:rPr lang="en-US" dirty="0">
                <a:latin typeface="+mj-lt"/>
                <a:ea typeface="ＭＳ Ｐゴシック" charset="0"/>
                <a:cs typeface="ＭＳ Ｐゴシック" charset="0"/>
              </a:rPr>
              <a:t>Considerations:</a:t>
            </a:r>
          </a:p>
          <a:p>
            <a:pPr lvl="1" eaLnBrk="1" hangingPunct="1">
              <a:lnSpc>
                <a:spcPct val="90000"/>
              </a:lnSpc>
            </a:pPr>
            <a:r>
              <a:rPr lang="en-US" dirty="0">
                <a:latin typeface="+mj-lt"/>
                <a:ea typeface="ＭＳ Ｐゴシック" charset="0"/>
              </a:rPr>
              <a:t>Effectiveness:  79 – 95% (female condom is lower)</a:t>
            </a:r>
          </a:p>
          <a:p>
            <a:pPr lvl="1" eaLnBrk="1" hangingPunct="1">
              <a:lnSpc>
                <a:spcPct val="90000"/>
              </a:lnSpc>
            </a:pPr>
            <a:r>
              <a:rPr lang="en-US" dirty="0">
                <a:latin typeface="+mj-lt"/>
                <a:ea typeface="ＭＳ Ｐゴシック" charset="0"/>
              </a:rPr>
              <a:t>Convenience:  easily accessible, interrupts sex</a:t>
            </a:r>
          </a:p>
          <a:p>
            <a:pPr lvl="1" eaLnBrk="1" hangingPunct="1">
              <a:lnSpc>
                <a:spcPct val="90000"/>
              </a:lnSpc>
            </a:pPr>
            <a:r>
              <a:rPr lang="en-US" dirty="0">
                <a:latin typeface="+mj-lt"/>
                <a:ea typeface="ＭＳ Ｐゴシック" charset="0"/>
              </a:rPr>
              <a:t>Cost:  low or free</a:t>
            </a:r>
          </a:p>
          <a:p>
            <a:pPr lvl="1" eaLnBrk="1" hangingPunct="1">
              <a:lnSpc>
                <a:spcPct val="90000"/>
              </a:lnSpc>
            </a:pPr>
            <a:r>
              <a:rPr lang="en-US" dirty="0">
                <a:latin typeface="+mj-lt"/>
                <a:ea typeface="ＭＳ Ｐゴシック" charset="0"/>
              </a:rPr>
              <a:t>Reversibility:  immediate</a:t>
            </a:r>
          </a:p>
          <a:p>
            <a:pPr lvl="1" eaLnBrk="1" hangingPunct="1">
              <a:lnSpc>
                <a:spcPct val="90000"/>
              </a:lnSpc>
            </a:pPr>
            <a:r>
              <a:rPr lang="en-US" dirty="0">
                <a:latin typeface="+mj-lt"/>
                <a:ea typeface="ＭＳ Ｐゴシック" charset="0"/>
              </a:rPr>
              <a:t>Risks:  latex allergy (opt for polyurethane) </a:t>
            </a:r>
          </a:p>
          <a:p>
            <a:pPr lvl="1" eaLnBrk="1" hangingPunct="1">
              <a:lnSpc>
                <a:spcPct val="90000"/>
              </a:lnSpc>
            </a:pPr>
            <a:r>
              <a:rPr lang="en-US" dirty="0">
                <a:latin typeface="+mj-lt"/>
                <a:ea typeface="ＭＳ Ｐゴシック" charset="0"/>
              </a:rPr>
              <a:t>STD protection: high </a:t>
            </a:r>
            <a:r>
              <a:rPr lang="en-US" dirty="0" smtClean="0">
                <a:latin typeface="+mj-lt"/>
                <a:ea typeface="ＭＳ Ｐゴシック" charset="0"/>
              </a:rPr>
              <a:t>(best </a:t>
            </a:r>
            <a:r>
              <a:rPr lang="en-US" dirty="0">
                <a:latin typeface="+mj-lt"/>
                <a:ea typeface="ＭＳ Ｐゴシック" charset="0"/>
              </a:rPr>
              <a:t>of all the methods except abstinence)</a:t>
            </a:r>
          </a:p>
        </p:txBody>
      </p:sp>
      <p:pic>
        <p:nvPicPr>
          <p:cNvPr id="3" name="Picture 2"/>
          <p:cNvPicPr>
            <a:picLocks noChangeAspect="1"/>
          </p:cNvPicPr>
          <p:nvPr/>
        </p:nvPicPr>
        <p:blipFill>
          <a:blip r:embed="rId3"/>
          <a:stretch>
            <a:fillRect/>
          </a:stretch>
        </p:blipFill>
        <p:spPr>
          <a:xfrm>
            <a:off x="5343852" y="1839124"/>
            <a:ext cx="3547331" cy="3806892"/>
          </a:xfrm>
          <a:prstGeom prst="rect">
            <a:avLst/>
          </a:prstGeom>
          <a:ln w="50800">
            <a:solidFill>
              <a:srgbClr val="FF0080"/>
            </a:solidFill>
          </a:ln>
        </p:spPr>
      </p:pic>
    </p:spTree>
    <p:extLst>
      <p:ext uri="{BB962C8B-B14F-4D97-AF65-F5344CB8AC3E}">
        <p14:creationId xmlns:p14="http://schemas.microsoft.com/office/powerpoint/2010/main" val="364429061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1872</TotalTime>
  <Words>3067</Words>
  <Application>Microsoft Office PowerPoint</Application>
  <PresentationFormat>On-screen Show (4:3)</PresentationFormat>
  <Paragraphs>329</Paragraphs>
  <Slides>42</Slides>
  <Notes>28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42</vt:i4>
      </vt:variant>
    </vt:vector>
  </HeadingPairs>
  <TitlesOfParts>
    <vt:vector size="53" baseType="lpstr">
      <vt:lpstr>ＭＳ Ｐゴシック</vt:lpstr>
      <vt:lpstr>Arial</vt:lpstr>
      <vt:lpstr>Calibri</vt:lpstr>
      <vt:lpstr>Constantia</vt:lpstr>
      <vt:lpstr>Georgia</vt:lpstr>
      <vt:lpstr>Times New Roman</vt:lpstr>
      <vt:lpstr>Trebuchet MS</vt:lpstr>
      <vt:lpstr>Wingdings</vt:lpstr>
      <vt:lpstr>Wingdings 2</vt:lpstr>
      <vt:lpstr>Office Theme</vt:lpstr>
      <vt:lpstr>Flow</vt:lpstr>
      <vt:lpstr>Contraceptive Choices</vt:lpstr>
      <vt:lpstr>Objectives</vt:lpstr>
      <vt:lpstr>What is Contraception?</vt:lpstr>
      <vt:lpstr>Which Contraceptive Method is Right?</vt:lpstr>
      <vt:lpstr>Considerations</vt:lpstr>
      <vt:lpstr>Types of Commonly Used Methods</vt:lpstr>
      <vt:lpstr>Definition of Abstinence</vt:lpstr>
      <vt:lpstr>Abstinence</vt:lpstr>
      <vt:lpstr>Barrier Methods</vt:lpstr>
      <vt:lpstr>Hormonal Methods</vt:lpstr>
      <vt:lpstr>PowerPoint Presentation</vt:lpstr>
      <vt:lpstr>Contraceptive  Effectiveness</vt:lpstr>
      <vt:lpstr>What’s Recommended?</vt:lpstr>
      <vt:lpstr>LARC:  Eliminates Human Error</vt:lpstr>
      <vt:lpstr>Implants</vt:lpstr>
      <vt:lpstr>IUD: Mirena</vt:lpstr>
      <vt:lpstr>IUD: Skyla</vt:lpstr>
      <vt:lpstr>Injectables</vt:lpstr>
      <vt:lpstr>Oral Contraceptives, a.k.a. “the Pill”</vt:lpstr>
      <vt:lpstr>Nuvaring</vt:lpstr>
      <vt:lpstr>Male Condom </vt:lpstr>
      <vt:lpstr>Condoms</vt:lpstr>
      <vt:lpstr>Condoms</vt:lpstr>
      <vt:lpstr>Female Condom</vt:lpstr>
      <vt:lpstr>Emergency Contraception</vt:lpstr>
      <vt:lpstr>Other (Less Effective) Methods</vt:lpstr>
      <vt:lpstr>Vaginal Spermicides</vt:lpstr>
      <vt:lpstr>Withdrawal</vt:lpstr>
      <vt:lpstr>Always choose…</vt:lpstr>
      <vt:lpstr>A Male’s Role</vt:lpstr>
      <vt:lpstr>Communication</vt:lpstr>
      <vt:lpstr>High Risk, Low Risk, No Risk</vt:lpstr>
      <vt:lpstr>What 50 Years of Research Tells Us about a Teen’s Mom Future</vt:lpstr>
      <vt:lpstr>A teenage girl who gets pregnant has written 90% of her life’s script</vt:lpstr>
      <vt:lpstr>Too Young</vt:lpstr>
      <vt:lpstr>PowerPoint Presentation</vt:lpstr>
      <vt:lpstr>Decision Making for Health</vt:lpstr>
      <vt:lpstr>Decision Making for Health (continued)</vt:lpstr>
      <vt:lpstr>Goal-Setting for Health</vt:lpstr>
      <vt:lpstr>5 Step Decision-Making Model</vt:lpstr>
      <vt:lpstr>Partner work</vt:lpstr>
      <vt:lpstr>Letter to a Teen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Contraceptive Choices</dc:title>
  <dc:creator>Microsoft Office User</dc:creator>
  <cp:lastModifiedBy>Lockie, Kailyn V.</cp:lastModifiedBy>
  <cp:revision>78</cp:revision>
  <dcterms:created xsi:type="dcterms:W3CDTF">2014-07-29T19:24:46Z</dcterms:created>
  <dcterms:modified xsi:type="dcterms:W3CDTF">2016-04-07T11:39:28Z</dcterms:modified>
</cp:coreProperties>
</file>