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80" r:id="rId3"/>
    <p:sldId id="279" r:id="rId4"/>
    <p:sldId id="258" r:id="rId5"/>
    <p:sldId id="257" r:id="rId6"/>
    <p:sldId id="259" r:id="rId7"/>
    <p:sldId id="260" r:id="rId8"/>
    <p:sldId id="284" r:id="rId9"/>
    <p:sldId id="285" r:id="rId10"/>
    <p:sldId id="286" r:id="rId11"/>
    <p:sldId id="287" r:id="rId12"/>
    <p:sldId id="288" r:id="rId13"/>
    <p:sldId id="261" r:id="rId14"/>
    <p:sldId id="262" r:id="rId15"/>
    <p:sldId id="265" r:id="rId16"/>
    <p:sldId id="266" r:id="rId17"/>
    <p:sldId id="281" r:id="rId18"/>
    <p:sldId id="267" r:id="rId19"/>
    <p:sldId id="282" r:id="rId20"/>
    <p:sldId id="268" r:id="rId21"/>
    <p:sldId id="283" r:id="rId22"/>
    <p:sldId id="269" r:id="rId23"/>
    <p:sldId id="270" r:id="rId24"/>
    <p:sldId id="271" r:id="rId25"/>
    <p:sldId id="272" r:id="rId26"/>
    <p:sldId id="273" r:id="rId27"/>
    <p:sldId id="276" r:id="rId28"/>
    <p:sldId id="263" r:id="rId29"/>
    <p:sldId id="264"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EA6B4DE-C13F-4EEC-8DD2-6D594C22450F}">
          <p14:sldIdLst>
            <p14:sldId id="256"/>
            <p14:sldId id="280"/>
            <p14:sldId id="279"/>
            <p14:sldId id="258"/>
            <p14:sldId id="257"/>
            <p14:sldId id="259"/>
            <p14:sldId id="260"/>
            <p14:sldId id="284"/>
            <p14:sldId id="285"/>
            <p14:sldId id="286"/>
            <p14:sldId id="287"/>
            <p14:sldId id="288"/>
            <p14:sldId id="261"/>
            <p14:sldId id="262"/>
            <p14:sldId id="265"/>
            <p14:sldId id="266"/>
            <p14:sldId id="281"/>
            <p14:sldId id="267"/>
            <p14:sldId id="282"/>
          </p14:sldIdLst>
        </p14:section>
        <p14:section name="Untitled Section" id="{AED39167-997E-4CE8-B5F1-977838BB0581}">
          <p14:sldIdLst>
            <p14:sldId id="268"/>
            <p14:sldId id="283"/>
            <p14:sldId id="269"/>
            <p14:sldId id="270"/>
            <p14:sldId id="271"/>
            <p14:sldId id="272"/>
            <p14:sldId id="273"/>
            <p14:sldId id="276"/>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5729295-F14E-4E6B-9013-B1531B47277C}" type="datetimeFigureOut">
              <a:rPr lang="en-US" smtClean="0"/>
              <a:t>11/13/2017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42B599B-0C8F-4798-A259-2CC055FE3FD2}" type="slidenum">
              <a:rPr lang="en-US" smtClean="0"/>
              <a:t>‹#›</a:t>
            </a:fld>
            <a:endParaRPr lang="en-US"/>
          </a:p>
        </p:txBody>
      </p:sp>
    </p:spTree>
    <p:extLst>
      <p:ext uri="{BB962C8B-B14F-4D97-AF65-F5344CB8AC3E}">
        <p14:creationId xmlns:p14="http://schemas.microsoft.com/office/powerpoint/2010/main" val="20744712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2D42DA0-7F76-47DF-B73B-CE6825B9098A}" type="datetimeFigureOut">
              <a:rPr lang="en-US" smtClean="0"/>
              <a:pPr/>
              <a:t>11/13/2017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B8264EF-4D49-4892-A64E-D907263E1F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8264EF-4D49-4892-A64E-D907263E1F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8264EF-4D49-4892-A64E-D907263E1F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8264EF-4D49-4892-A64E-D907263E1FF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8264EF-4D49-4892-A64E-D907263E1FF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8264EF-4D49-4892-A64E-D907263E1FF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B8264EF-4D49-4892-A64E-D907263E1F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B8264EF-4D49-4892-A64E-D907263E1FF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2D42DA0-7F76-47DF-B73B-CE6825B9098A}" type="datetimeFigureOut">
              <a:rPr lang="en-US" smtClean="0"/>
              <a:pPr/>
              <a:t>11/13/2017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B8264EF-4D49-4892-A64E-D907263E1F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D42DA0-7F76-47DF-B73B-CE6825B9098A}" type="datetimeFigureOut">
              <a:rPr lang="en-US" smtClean="0"/>
              <a:pPr/>
              <a:t>11/13/2017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8264EF-4D49-4892-A64E-D907263E1F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D42DA0-7F76-47DF-B73B-CE6825B9098A}" type="datetimeFigureOut">
              <a:rPr lang="en-US" smtClean="0"/>
              <a:pPr/>
              <a:t>11/13/2017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B8264EF-4D49-4892-A64E-D907263E1FF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D42DA0-7F76-47DF-B73B-CE6825B9098A}" type="datetimeFigureOut">
              <a:rPr lang="en-US" smtClean="0"/>
              <a:pPr/>
              <a:t>11/13/2017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8264EF-4D49-4892-A64E-D907263E1F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spn.go.com/video/clip?id=845063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5rzkXwbL1Mg" TargetMode="External"/><Relationship Id="rId2" Type="http://schemas.openxmlformats.org/officeDocument/2006/relationships/hyperlink" Target="https://www.youtube.com/watch?v=sAkNpd7LDF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onatelifenc.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PCH Lesson 2</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9. PCH. 1 Analyze wellness, disease prevention and recognition of symptoms</a:t>
            </a:r>
          </a:p>
          <a:p>
            <a:r>
              <a:rPr lang="en-US" dirty="0" smtClean="0"/>
              <a:t>9.PCH 1.2 Summarize the procedures for organ donation, local and state recourses and benefits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Tx/>
              <a:buChar char="•"/>
              <a:defRPr/>
            </a:pPr>
            <a:r>
              <a:rPr lang="en-US" sz="4000" dirty="0"/>
              <a:t>Every </a:t>
            </a:r>
            <a:r>
              <a:rPr lang="en-US" sz="4000" b="1" u="sng" dirty="0"/>
              <a:t>27</a:t>
            </a:r>
            <a:r>
              <a:rPr lang="en-US" sz="4000" dirty="0"/>
              <a:t> minutes someone receives an organ transplant </a:t>
            </a:r>
          </a:p>
          <a:p>
            <a:pPr>
              <a:buFontTx/>
              <a:buChar char="•"/>
              <a:defRPr/>
            </a:pPr>
            <a:r>
              <a:rPr lang="en-US" sz="4000" dirty="0"/>
              <a:t>Blood donors must be </a:t>
            </a:r>
            <a:r>
              <a:rPr lang="en-US" sz="4000" b="1" u="sng" dirty="0"/>
              <a:t>17</a:t>
            </a:r>
            <a:r>
              <a:rPr lang="en-US" sz="4000" dirty="0"/>
              <a:t> years old </a:t>
            </a:r>
          </a:p>
          <a:p>
            <a:pPr lvl="1">
              <a:buFontTx/>
              <a:buChar char="•"/>
              <a:defRPr/>
            </a:pPr>
            <a:r>
              <a:rPr lang="en-US" sz="3600" dirty="0"/>
              <a:t>16 with parent permission</a:t>
            </a:r>
          </a:p>
          <a:p>
            <a:pPr>
              <a:buFont typeface="Symbol" pitchFamily="18" charset="2"/>
              <a:buChar char=""/>
              <a:defRPr/>
            </a:pPr>
            <a:r>
              <a:rPr lang="en-US" sz="4000" dirty="0"/>
              <a:t>Kidney transplants are more successful when the donor and recipient are from the </a:t>
            </a:r>
            <a:r>
              <a:rPr lang="en-US" sz="4000" b="1" u="sng" dirty="0"/>
              <a:t>same ethnic or racial background</a:t>
            </a:r>
            <a:endParaRPr lang="en-US" sz="4000" b="1" dirty="0"/>
          </a:p>
          <a:p>
            <a:pPr>
              <a:buFont typeface="Wingdings" pitchFamily="2" charset="2"/>
              <a:buChar char="n"/>
              <a:defRPr/>
            </a:pPr>
            <a:endParaRPr lang="en-US" sz="4000" dirty="0"/>
          </a:p>
          <a:p>
            <a:endParaRPr lang="en-US" dirty="0"/>
          </a:p>
        </p:txBody>
      </p:sp>
      <p:sp>
        <p:nvSpPr>
          <p:cNvPr id="3" name="Title 2"/>
          <p:cNvSpPr>
            <a:spLocks noGrp="1"/>
          </p:cNvSpPr>
          <p:nvPr>
            <p:ph type="title"/>
          </p:nvPr>
        </p:nvSpPr>
        <p:spPr/>
        <p:txBody>
          <a:bodyPr/>
          <a:lstStyle/>
          <a:p>
            <a:r>
              <a:rPr lang="en-US" dirty="0" smtClean="0"/>
              <a:t>Organ Donation/Tissue Notes</a:t>
            </a:r>
            <a:endParaRPr lang="en-US" dirty="0"/>
          </a:p>
        </p:txBody>
      </p:sp>
    </p:spTree>
    <p:extLst>
      <p:ext uri="{BB962C8B-B14F-4D97-AF65-F5344CB8AC3E}">
        <p14:creationId xmlns:p14="http://schemas.microsoft.com/office/powerpoint/2010/main" val="359706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Char char="•"/>
              <a:defRPr/>
            </a:pPr>
            <a:r>
              <a:rPr lang="en-US" sz="4000" dirty="0"/>
              <a:t>Medical factors used in determining who receives an organ transplant:</a:t>
            </a:r>
          </a:p>
          <a:p>
            <a:pPr lvl="2">
              <a:buFont typeface="Wingdings" pitchFamily="2" charset="2"/>
              <a:buChar char="n"/>
              <a:defRPr/>
            </a:pPr>
            <a:r>
              <a:rPr lang="en-US" sz="4000" b="1" u="sng" dirty="0"/>
              <a:t>Size of organ</a:t>
            </a:r>
          </a:p>
          <a:p>
            <a:pPr lvl="2">
              <a:buFont typeface="Wingdings" pitchFamily="2" charset="2"/>
              <a:buChar char="n"/>
              <a:defRPr/>
            </a:pPr>
            <a:r>
              <a:rPr lang="en-US" sz="4000" b="1" u="sng" dirty="0"/>
              <a:t>Blood type</a:t>
            </a:r>
          </a:p>
          <a:p>
            <a:pPr lvl="2">
              <a:buFont typeface="Wingdings" pitchFamily="2" charset="2"/>
              <a:buChar char="n"/>
              <a:defRPr/>
            </a:pPr>
            <a:r>
              <a:rPr lang="en-US" sz="4000" b="1" u="sng" dirty="0"/>
              <a:t>Degree of illness</a:t>
            </a:r>
          </a:p>
          <a:p>
            <a:endParaRPr lang="en-US" dirty="0"/>
          </a:p>
        </p:txBody>
      </p:sp>
      <p:sp>
        <p:nvSpPr>
          <p:cNvPr id="3" name="Title 2"/>
          <p:cNvSpPr>
            <a:spLocks noGrp="1"/>
          </p:cNvSpPr>
          <p:nvPr>
            <p:ph type="title"/>
          </p:nvPr>
        </p:nvSpPr>
        <p:spPr/>
        <p:txBody>
          <a:bodyPr/>
          <a:lstStyle/>
          <a:p>
            <a:r>
              <a:rPr lang="en-US" dirty="0" smtClean="0"/>
              <a:t>Organ/ Tissue Donation Notes</a:t>
            </a:r>
            <a:endParaRPr lang="en-US" dirty="0"/>
          </a:p>
        </p:txBody>
      </p:sp>
    </p:spTree>
    <p:extLst>
      <p:ext uri="{BB962C8B-B14F-4D97-AF65-F5344CB8AC3E}">
        <p14:creationId xmlns:p14="http://schemas.microsoft.com/office/powerpoint/2010/main" val="3684169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Font typeface="Symbol" pitchFamily="18" charset="2"/>
              <a:buChar char=""/>
              <a:defRPr/>
            </a:pPr>
            <a:r>
              <a:rPr lang="en-US" sz="2800" dirty="0"/>
              <a:t>At the end of the donation process, </a:t>
            </a:r>
            <a:r>
              <a:rPr lang="en-US" sz="2800" b="1" u="sng" dirty="0"/>
              <a:t>general information</a:t>
            </a:r>
            <a:r>
              <a:rPr lang="en-US" sz="2800" b="1" dirty="0"/>
              <a:t> </a:t>
            </a:r>
            <a:r>
              <a:rPr lang="en-US" sz="2800" dirty="0"/>
              <a:t>about the recipients of donated organs are given to the family</a:t>
            </a:r>
          </a:p>
          <a:p>
            <a:pPr>
              <a:lnSpc>
                <a:spcPct val="90000"/>
              </a:lnSpc>
              <a:buNone/>
              <a:defRPr/>
            </a:pPr>
            <a:endParaRPr lang="en-US" sz="2800" dirty="0"/>
          </a:p>
          <a:p>
            <a:pPr>
              <a:lnSpc>
                <a:spcPct val="90000"/>
              </a:lnSpc>
              <a:buFont typeface="Symbol" pitchFamily="18" charset="2"/>
              <a:buChar char=""/>
              <a:defRPr/>
            </a:pPr>
            <a:r>
              <a:rPr lang="en-US" sz="2800" dirty="0"/>
              <a:t>The </a:t>
            </a:r>
            <a:r>
              <a:rPr lang="en-US" sz="2800" b="1" u="sng" dirty="0"/>
              <a:t>recipient’s</a:t>
            </a:r>
            <a:r>
              <a:rPr lang="en-US" sz="2800" dirty="0"/>
              <a:t> family picks up the medical costs from the organ banks for organ recovery and surgery.  </a:t>
            </a:r>
            <a:r>
              <a:rPr lang="en-US" sz="2800" b="1" u="sng" dirty="0"/>
              <a:t>No expenses</a:t>
            </a:r>
            <a:r>
              <a:rPr lang="en-US" sz="2800" b="1" dirty="0"/>
              <a:t> </a:t>
            </a:r>
            <a:r>
              <a:rPr lang="en-US" sz="2800" dirty="0"/>
              <a:t>to the donor’s family</a:t>
            </a:r>
          </a:p>
          <a:p>
            <a:pPr>
              <a:lnSpc>
                <a:spcPct val="90000"/>
              </a:lnSpc>
              <a:buFont typeface="Wingdings" pitchFamily="2" charset="2"/>
              <a:buChar char="n"/>
              <a:defRPr/>
            </a:pPr>
            <a:endParaRPr lang="en-US" sz="2800" dirty="0"/>
          </a:p>
          <a:p>
            <a:endParaRPr lang="en-US" dirty="0"/>
          </a:p>
        </p:txBody>
      </p:sp>
      <p:sp>
        <p:nvSpPr>
          <p:cNvPr id="3" name="Title 2"/>
          <p:cNvSpPr>
            <a:spLocks noGrp="1"/>
          </p:cNvSpPr>
          <p:nvPr>
            <p:ph type="title"/>
          </p:nvPr>
        </p:nvSpPr>
        <p:spPr/>
        <p:txBody>
          <a:bodyPr/>
          <a:lstStyle/>
          <a:p>
            <a:r>
              <a:rPr lang="en-US" dirty="0" smtClean="0"/>
              <a:t>Organ/ Tissue Donation Notes</a:t>
            </a:r>
            <a:endParaRPr lang="en-US" dirty="0"/>
          </a:p>
        </p:txBody>
      </p:sp>
    </p:spTree>
    <p:extLst>
      <p:ext uri="{BB962C8B-B14F-4D97-AF65-F5344CB8AC3E}">
        <p14:creationId xmlns:p14="http://schemas.microsoft.com/office/powerpoint/2010/main" val="2895961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u="sng" dirty="0" smtClean="0"/>
              <a:t>OPO is a local organization contracted by the hospital in the event of a death or impending death in the hospital</a:t>
            </a:r>
          </a:p>
          <a:p>
            <a:r>
              <a:rPr lang="en-US" sz="3200" dirty="0" smtClean="0"/>
              <a:t>A representative from this organization discusses the organ donation with the loved ones of the organ donor.</a:t>
            </a:r>
          </a:p>
          <a:p>
            <a:r>
              <a:rPr lang="en-US" sz="3200" u="sng" dirty="0" smtClean="0"/>
              <a:t>It </a:t>
            </a:r>
            <a:r>
              <a:rPr lang="en-US" sz="3200" u="sng" dirty="0" smtClean="0"/>
              <a:t>is illegal to buy and sell organs and tissue for transplant in the </a:t>
            </a:r>
            <a:r>
              <a:rPr lang="en-US" sz="3200" u="sng" dirty="0" smtClean="0"/>
              <a:t>US</a:t>
            </a:r>
            <a:endParaRPr lang="en-US" sz="3200" u="sng" dirty="0" smtClean="0"/>
          </a:p>
        </p:txBody>
      </p:sp>
      <p:sp>
        <p:nvSpPr>
          <p:cNvPr id="2" name="Title 1"/>
          <p:cNvSpPr>
            <a:spLocks noGrp="1"/>
          </p:cNvSpPr>
          <p:nvPr>
            <p:ph type="title"/>
          </p:nvPr>
        </p:nvSpPr>
        <p:spPr/>
        <p:txBody>
          <a:bodyPr>
            <a:normAutofit fontScale="90000"/>
          </a:bodyPr>
          <a:lstStyle/>
          <a:p>
            <a:r>
              <a:rPr lang="en-US" dirty="0" smtClean="0"/>
              <a:t>Organ Procurement Organization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Samantha:</a:t>
            </a:r>
          </a:p>
          <a:p>
            <a:pPr>
              <a:buNone/>
            </a:pPr>
            <a:r>
              <a:rPr lang="en-US" dirty="0" smtClean="0"/>
              <a:t>is an inexperienced teenage driver who hydroplaned into oncoming traffic which resulted in a head-on crash. Samantha is rushed to the hospital Emergency Room with head injuries from a car accident. Her head injury is causing her brain to swell, cutting off its blood supply. Without blood flow, the brain tissue begins to die</a:t>
            </a:r>
            <a:endParaRPr lang="en-US" dirty="0"/>
          </a:p>
        </p:txBody>
      </p:sp>
      <p:sp>
        <p:nvSpPr>
          <p:cNvPr id="2" name="Title 1"/>
          <p:cNvSpPr>
            <a:spLocks noGrp="1"/>
          </p:cNvSpPr>
          <p:nvPr>
            <p:ph type="title"/>
          </p:nvPr>
        </p:nvSpPr>
        <p:spPr/>
        <p:txBody>
          <a:bodyPr>
            <a:normAutofit fontScale="90000"/>
          </a:bodyPr>
          <a:lstStyle/>
          <a:p>
            <a:r>
              <a:rPr lang="en-US" dirty="0" smtClean="0"/>
              <a:t>Activity- Organ Donation Process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Samantha’s parents rush to the hospital as soon as the hospital calls them. They are hoping that the doctors can save Samantha’s life. The Emergency Department doctors and nurses assure Samantha’s parents that they are doing everything that can to help Samantha, but they explain that her head injury is severe and she may not recover.</a:t>
            </a:r>
            <a:endParaRPr lang="en-US" dirty="0"/>
          </a:p>
        </p:txBody>
      </p:sp>
      <p:sp>
        <p:nvSpPr>
          <p:cNvPr id="2" name="Title 1"/>
          <p:cNvSpPr>
            <a:spLocks noGrp="1"/>
          </p:cNvSpPr>
          <p:nvPr>
            <p:ph type="title"/>
          </p:nvPr>
        </p:nvSpPr>
        <p:spPr/>
        <p:txBody>
          <a:bodyPr/>
          <a:lstStyle/>
          <a:p>
            <a:r>
              <a:rPr lang="en-US" dirty="0" smtClean="0"/>
              <a:t>Samantha’s Mom and Dad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the Emergency Room, the doctors and nurses try to save Samantha’s life. Because she had stopped breathing on her own, she was put on a ventilator, a machine that supports the body functions and keeps oxygen flowing through her blood. However, her brain swelling has continued and the doctors fear that she no longer has any blood flow to the brain, which means she could be brain dead. </a:t>
            </a:r>
            <a:endParaRPr lang="en-US" dirty="0"/>
          </a:p>
        </p:txBody>
      </p:sp>
      <p:sp>
        <p:nvSpPr>
          <p:cNvPr id="2" name="Title 1"/>
          <p:cNvSpPr>
            <a:spLocks noGrp="1"/>
          </p:cNvSpPr>
          <p:nvPr>
            <p:ph type="title"/>
          </p:nvPr>
        </p:nvSpPr>
        <p:spPr/>
        <p:txBody>
          <a:bodyPr>
            <a:normAutofit fontScale="90000"/>
          </a:bodyPr>
          <a:lstStyle/>
          <a:p>
            <a:r>
              <a:rPr lang="en-US" dirty="0" smtClean="0"/>
              <a:t>Emergency Department Physician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ED physician calls a neurologist, who can do tests to determine the extent of Samantha’s brain injury. The Emergency Department physician and nurses keep Samantha’s parents constantly updated about Samantha’s condition.</a:t>
            </a:r>
          </a:p>
          <a:p>
            <a:endParaRPr lang="en-US" dirty="0"/>
          </a:p>
        </p:txBody>
      </p:sp>
      <p:sp>
        <p:nvSpPr>
          <p:cNvPr id="3" name="Title 2"/>
          <p:cNvSpPr>
            <a:spLocks noGrp="1"/>
          </p:cNvSpPr>
          <p:nvPr>
            <p:ph type="title"/>
          </p:nvPr>
        </p:nvSpPr>
        <p:spPr/>
        <p:txBody>
          <a:bodyPr/>
          <a:lstStyle/>
          <a:p>
            <a:r>
              <a:rPr lang="en-US" dirty="0" smtClean="0"/>
              <a:t>EC Cont.</a:t>
            </a:r>
            <a:endParaRPr lang="en-US" dirty="0"/>
          </a:p>
        </p:txBody>
      </p:sp>
    </p:spTree>
    <p:extLst>
      <p:ext uri="{BB962C8B-B14F-4D97-AF65-F5344CB8AC3E}">
        <p14:creationId xmlns:p14="http://schemas.microsoft.com/office/powerpoint/2010/main" val="425079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Autofit/>
          </a:bodyPr>
          <a:lstStyle/>
          <a:p>
            <a:r>
              <a:rPr lang="en-US" sz="2800" dirty="0" smtClean="0"/>
              <a:t>A neurologist is a physician who has trained in the diagnosis and treatment of nervous system disorders, including diseases and injuries of the brain, spinal cord, nerves, and muscles. Neurologists perform examinations and tests that can determine – beyond a doubt – whether someone is brain dead. The neurologist performs these tests on Samantha and determines that she is brain dead. </a:t>
            </a:r>
            <a:endParaRPr lang="en-US" sz="2800" dirty="0"/>
          </a:p>
        </p:txBody>
      </p:sp>
      <p:sp>
        <p:nvSpPr>
          <p:cNvPr id="2" name="Title 1"/>
          <p:cNvSpPr>
            <a:spLocks noGrp="1"/>
          </p:cNvSpPr>
          <p:nvPr>
            <p:ph type="title"/>
          </p:nvPr>
        </p:nvSpPr>
        <p:spPr>
          <a:xfrm>
            <a:off x="381000" y="0"/>
            <a:ext cx="8229600" cy="1143000"/>
          </a:xfrm>
        </p:spPr>
        <p:txBody>
          <a:bodyPr/>
          <a:lstStyle/>
          <a:p>
            <a:r>
              <a:rPr lang="en-US" dirty="0" smtClean="0"/>
              <a:t>Neurologist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a:t>The neurologist meets Samantha’s parents in a private waiting area and carefully and sensitively explains this to Samantha’s parents, who are very upset. The neurologist then notifies the organ procurement organization (OPO) because federal regulations require hospitals contact their local OPO in the event of a death or imminent death in their hospital. When the neurologist calls the OPO representative, they discuss Samantha’s medical status and confirm her suitability as a donor.</a:t>
            </a:r>
          </a:p>
          <a:p>
            <a:endParaRPr lang="en-US" dirty="0"/>
          </a:p>
        </p:txBody>
      </p:sp>
      <p:sp>
        <p:nvSpPr>
          <p:cNvPr id="3" name="Title 2"/>
          <p:cNvSpPr>
            <a:spLocks noGrp="1"/>
          </p:cNvSpPr>
          <p:nvPr>
            <p:ph type="title"/>
          </p:nvPr>
        </p:nvSpPr>
        <p:spPr/>
        <p:txBody>
          <a:bodyPr/>
          <a:lstStyle/>
          <a:p>
            <a:r>
              <a:rPr lang="en-US" dirty="0" smtClean="0"/>
              <a:t>Neurologist</a:t>
            </a:r>
            <a:endParaRPr lang="en-US" dirty="0"/>
          </a:p>
        </p:txBody>
      </p:sp>
    </p:spTree>
    <p:extLst>
      <p:ext uri="{BB962C8B-B14F-4D97-AF65-F5344CB8AC3E}">
        <p14:creationId xmlns:p14="http://schemas.microsoft.com/office/powerpoint/2010/main" val="946563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What does health mean to me?	11/6</a:t>
            </a:r>
          </a:p>
          <a:p>
            <a:r>
              <a:rPr lang="en-US" dirty="0" smtClean="0"/>
              <a:t>2. Getting Acquainted with Health	11/6</a:t>
            </a:r>
          </a:p>
          <a:p>
            <a:r>
              <a:rPr lang="en-US" dirty="0" smtClean="0"/>
              <a:t>3. PCH Notes					11/6</a:t>
            </a:r>
          </a:p>
          <a:p>
            <a:r>
              <a:rPr lang="en-US" dirty="0" smtClean="0"/>
              <a:t>4. Risky Business				11/6</a:t>
            </a:r>
          </a:p>
          <a:p>
            <a:r>
              <a:rPr lang="en-US" dirty="0" smtClean="0"/>
              <a:t>5. Take Control				11/6</a:t>
            </a:r>
          </a:p>
          <a:p>
            <a:r>
              <a:rPr lang="en-US" dirty="0" smtClean="0">
                <a:solidFill>
                  <a:srgbClr val="FF0000"/>
                </a:solidFill>
              </a:rPr>
              <a:t>6. </a:t>
            </a:r>
            <a:r>
              <a:rPr lang="en-US" sz="1600" dirty="0" smtClean="0">
                <a:solidFill>
                  <a:srgbClr val="FF0000"/>
                </a:solidFill>
              </a:rPr>
              <a:t>Organ Donation and Transplantation Assessments	</a:t>
            </a:r>
            <a:r>
              <a:rPr lang="en-US" dirty="0" smtClean="0">
                <a:solidFill>
                  <a:srgbClr val="FF0000"/>
                </a:solidFill>
              </a:rPr>
              <a:t>11/13</a:t>
            </a:r>
          </a:p>
          <a:p>
            <a:r>
              <a:rPr lang="en-US" dirty="0" smtClean="0">
                <a:solidFill>
                  <a:srgbClr val="FF0000"/>
                </a:solidFill>
              </a:rPr>
              <a:t>7. Stories of Hope				11/13</a:t>
            </a:r>
          </a:p>
          <a:p>
            <a:r>
              <a:rPr lang="en-US" dirty="0" smtClean="0">
                <a:solidFill>
                  <a:srgbClr val="FF0000"/>
                </a:solidFill>
              </a:rPr>
              <a:t>8. Letter to a Donor				11/13</a:t>
            </a:r>
          </a:p>
          <a:p>
            <a:r>
              <a:rPr lang="en-US" dirty="0" smtClean="0">
                <a:solidFill>
                  <a:srgbClr val="FF0000"/>
                </a:solidFill>
              </a:rPr>
              <a:t>9. </a:t>
            </a:r>
            <a:r>
              <a:rPr lang="en-US" sz="2000" dirty="0" smtClean="0">
                <a:solidFill>
                  <a:srgbClr val="FF0000"/>
                </a:solidFill>
              </a:rPr>
              <a:t>Organ and Tissue Donation Guided Notes	11/13</a:t>
            </a:r>
          </a:p>
          <a:p>
            <a:pPr marL="109728" indent="0">
              <a:buNone/>
            </a:pPr>
            <a:endParaRPr lang="en-US" dirty="0"/>
          </a:p>
        </p:txBody>
      </p:sp>
      <p:sp>
        <p:nvSpPr>
          <p:cNvPr id="3" name="Title 2"/>
          <p:cNvSpPr>
            <a:spLocks noGrp="1"/>
          </p:cNvSpPr>
          <p:nvPr>
            <p:ph type="title"/>
          </p:nvPr>
        </p:nvSpPr>
        <p:spPr/>
        <p:txBody>
          <a:bodyPr/>
          <a:lstStyle/>
          <a:p>
            <a:r>
              <a:rPr lang="en-US" dirty="0" smtClean="0"/>
              <a:t>Table of Contents</a:t>
            </a:r>
            <a:endParaRPr lang="en-US" dirty="0"/>
          </a:p>
        </p:txBody>
      </p:sp>
    </p:spTree>
    <p:extLst>
      <p:ext uri="{BB962C8B-B14F-4D97-AF65-F5344CB8AC3E}">
        <p14:creationId xmlns:p14="http://schemas.microsoft.com/office/powerpoint/2010/main" val="235150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82000" cy="5257800"/>
          </a:xfrm>
        </p:spPr>
        <p:txBody>
          <a:bodyPr>
            <a:normAutofit lnSpcReduction="10000"/>
          </a:bodyPr>
          <a:lstStyle/>
          <a:p>
            <a:r>
              <a:rPr lang="en-US" dirty="0" smtClean="0"/>
              <a:t>After speaking with the neurologist, the OPO coordinator arrives at the hospital. The coordinator consults with the neurologist and other hospital staff to make sure that Samantha’s parents understand that Samantha has died before the issue of donation is ever raised. The OPO coordinator is there because under state and federal regulations, families of potential donors must be offered the option of donation. The OPO coordinator, in conjunction with hospital staff, discusses options with Samantha’s parents and answers all of their questions. </a:t>
            </a:r>
            <a:endParaRPr lang="en-US" dirty="0"/>
          </a:p>
        </p:txBody>
      </p:sp>
      <p:sp>
        <p:nvSpPr>
          <p:cNvPr id="2" name="Title 1"/>
          <p:cNvSpPr>
            <a:spLocks noGrp="1"/>
          </p:cNvSpPr>
          <p:nvPr>
            <p:ph type="title"/>
          </p:nvPr>
        </p:nvSpPr>
        <p:spPr>
          <a:xfrm>
            <a:off x="457200" y="18197"/>
            <a:ext cx="8229600" cy="1143000"/>
          </a:xfrm>
        </p:spPr>
        <p:txBody>
          <a:bodyPr/>
          <a:lstStyle/>
          <a:p>
            <a:r>
              <a:rPr lang="en-US" dirty="0" smtClean="0"/>
              <a:t>OPO Coordinator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Samantha’s parents think that donation is something that Samantha would want, as she told them so when she got her driver’s license. After calling other family members and talking by themselves, Samantha’s parents decide to donate her organs, eyes and tissues. They give their written consent for donation. The OPO coordinator discusses Samantha’s medical/social history with her parents to determine possible medical problems or social behavior that could put a recipient at risk. The OPO coordinator also does a thorough physical exam.</a:t>
            </a:r>
          </a:p>
          <a:p>
            <a:endParaRPr lang="en-US" dirty="0"/>
          </a:p>
        </p:txBody>
      </p:sp>
      <p:sp>
        <p:nvSpPr>
          <p:cNvPr id="3" name="Title 2"/>
          <p:cNvSpPr>
            <a:spLocks noGrp="1"/>
          </p:cNvSpPr>
          <p:nvPr>
            <p:ph type="title"/>
          </p:nvPr>
        </p:nvSpPr>
        <p:spPr/>
        <p:txBody>
          <a:bodyPr/>
          <a:lstStyle/>
          <a:p>
            <a:r>
              <a:rPr lang="en-US" dirty="0" smtClean="0"/>
              <a:t>OPO Coordinator Cont. </a:t>
            </a:r>
            <a:endParaRPr lang="en-US" dirty="0"/>
          </a:p>
        </p:txBody>
      </p:sp>
    </p:spTree>
    <p:extLst>
      <p:ext uri="{BB962C8B-B14F-4D97-AF65-F5344CB8AC3E}">
        <p14:creationId xmlns:p14="http://schemas.microsoft.com/office/powerpoint/2010/main" val="657238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OPO coordinator assumes care of Samantha in the hospital. Because she is brain dead, her body is maintained by artificial means on a ventilator and stabilized with fluids and medications. Tests are conducted to determine which organs are suitable for transplant. Medical information about Samantha is sent to the United Network for Organ Sharing for matching of potential recipients. </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OPO coordinator receives a list of possible “matches” from UNOS, the agency that maintains the national transplant waiting list. The coordinator calls the transplant center for the patient at the top of the list for each organ. It is up to the patient’s transplant surgeon to accept the organ. If declined, the next patient’s surgeon is contacted. This process continues until all organs are placed</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Once all organs are placed, the OPO coordinator arranges for an operating room and coordinates the arrival of the transplant surgery teams. In the operating room, the surgeons remove the organs in a surgical procedure that is extremely respectful of the nature of the gift that has been given. The organs are cooled and preserved with special solutions while he transplant teams immediately return to their hospitals to perform the transplant surgeries.</a:t>
            </a:r>
            <a:endParaRPr lang="en-US" dirty="0"/>
          </a:p>
        </p:txBody>
      </p:sp>
      <p:sp>
        <p:nvSpPr>
          <p:cNvPr id="2" name="Title 1"/>
          <p:cNvSpPr>
            <a:spLocks noGrp="1"/>
          </p:cNvSpPr>
          <p:nvPr>
            <p:ph type="title"/>
          </p:nvPr>
        </p:nvSpPr>
        <p:spPr/>
        <p:txBody>
          <a:bodyPr>
            <a:normAutofit fontScale="90000"/>
          </a:bodyPr>
          <a:lstStyle/>
          <a:p>
            <a:r>
              <a:rPr lang="en-US" dirty="0" smtClean="0"/>
              <a:t>Organ Recovery/ Transplant Surgeon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Next Samantha’s tissues and corneas were recovered and then her body was sent to the funeral home. Samantha’s parents decided to have an open casket service. </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a few weeks, the OPO and the </a:t>
            </a:r>
            <a:r>
              <a:rPr lang="en-US" dirty="0" err="1" smtClean="0"/>
              <a:t>Eyebank</a:t>
            </a:r>
            <a:r>
              <a:rPr lang="en-US" dirty="0" smtClean="0"/>
              <a:t> will send letters to Samantha’s family thanking them for Samantha’s gift and giving some basic information about the recipients, excluding names. For a period of time after the donation, the OPO also offers families grief resources, counseling referrals, invitations to events to honor and remember their loved ones, and coordination of donor family/recipient correspondence.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Watch the following series of videos, including </a:t>
            </a:r>
          </a:p>
          <a:p>
            <a:r>
              <a:rPr lang="en-US" dirty="0">
                <a:hlinkClick r:id="rId2"/>
              </a:rPr>
              <a:t>http://</a:t>
            </a:r>
            <a:r>
              <a:rPr lang="en-US" dirty="0" smtClean="0">
                <a:hlinkClick r:id="rId2"/>
              </a:rPr>
              <a:t>espn.go.com/video/clip?id=8450635</a:t>
            </a:r>
            <a:endParaRPr lang="en-US" dirty="0" smtClean="0"/>
          </a:p>
          <a:p>
            <a:endParaRPr lang="en-US" dirty="0"/>
          </a:p>
          <a:p>
            <a:r>
              <a:rPr lang="en-US" dirty="0" smtClean="0"/>
              <a:t>Complete Stories of Hope WS as videos are playing</a:t>
            </a: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Stories of Hope</a:t>
            </a:r>
            <a:endParaRPr lang="en-US" dirty="0"/>
          </a:p>
        </p:txBody>
      </p:sp>
    </p:spTree>
    <p:extLst>
      <p:ext uri="{BB962C8B-B14F-4D97-AF65-F5344CB8AC3E}">
        <p14:creationId xmlns:p14="http://schemas.microsoft.com/office/powerpoint/2010/main" val="3319777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Review Answers</a:t>
            </a:r>
            <a:endParaRPr lang="en-US" dirty="0"/>
          </a:p>
        </p:txBody>
      </p:sp>
      <p:sp>
        <p:nvSpPr>
          <p:cNvPr id="2" name="Title 1"/>
          <p:cNvSpPr>
            <a:spLocks noGrp="1"/>
          </p:cNvSpPr>
          <p:nvPr>
            <p:ph type="title"/>
          </p:nvPr>
        </p:nvSpPr>
        <p:spPr/>
        <p:txBody>
          <a:bodyPr>
            <a:normAutofit fontScale="90000"/>
          </a:bodyPr>
          <a:lstStyle/>
          <a:p>
            <a:r>
              <a:rPr lang="en-US" dirty="0" smtClean="0"/>
              <a:t>Organ Donation Pre Assessment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0"/>
            <a:ext cx="8229600" cy="5029200"/>
          </a:xfrm>
        </p:spPr>
        <p:txBody>
          <a:bodyPr>
            <a:normAutofit lnSpcReduction="10000"/>
          </a:bodyPr>
          <a:lstStyle/>
          <a:p>
            <a:r>
              <a:rPr lang="en-US" dirty="0" smtClean="0"/>
              <a:t>Imagine you are a recipient, having recently received a transplant.</a:t>
            </a:r>
          </a:p>
          <a:p>
            <a:r>
              <a:rPr lang="en-US" dirty="0" smtClean="0"/>
              <a:t>Write a letter to the donor family to thank them. </a:t>
            </a:r>
          </a:p>
          <a:p>
            <a:r>
              <a:rPr lang="en-US" dirty="0" smtClean="0"/>
              <a:t>Start by deciding:</a:t>
            </a:r>
            <a:br>
              <a:rPr lang="en-US" dirty="0" smtClean="0"/>
            </a:br>
            <a:r>
              <a:rPr lang="en-US" dirty="0" smtClean="0"/>
              <a:t>What organ/ tissue you received</a:t>
            </a:r>
            <a:br>
              <a:rPr lang="en-US" dirty="0" smtClean="0"/>
            </a:br>
            <a:r>
              <a:rPr lang="en-US" dirty="0" smtClean="0"/>
              <a:t>Why you needed the transplant</a:t>
            </a:r>
          </a:p>
          <a:p>
            <a:r>
              <a:rPr lang="en-US" dirty="0" smtClean="0"/>
              <a:t>Elements you can include:</a:t>
            </a:r>
            <a:br>
              <a:rPr lang="en-US" dirty="0" smtClean="0"/>
            </a:br>
            <a:r>
              <a:rPr lang="en-US" dirty="0" smtClean="0"/>
              <a:t>What your life was like before the transplant</a:t>
            </a:r>
            <a:br>
              <a:rPr lang="en-US" dirty="0" smtClean="0"/>
            </a:br>
            <a:r>
              <a:rPr lang="en-US" dirty="0" smtClean="0"/>
              <a:t>How long you waited for the transplant</a:t>
            </a:r>
            <a:br>
              <a:rPr lang="en-US" dirty="0" smtClean="0"/>
            </a:br>
            <a:r>
              <a:rPr lang="en-US" dirty="0" smtClean="0"/>
              <a:t>How the transplant has changed your life</a:t>
            </a:r>
            <a:endParaRPr lang="en-US" dirty="0"/>
          </a:p>
          <a:p>
            <a:r>
              <a:rPr lang="en-US" dirty="0" smtClean="0"/>
              <a:t>Thank the family for their generous gift</a:t>
            </a:r>
          </a:p>
        </p:txBody>
      </p:sp>
      <p:sp>
        <p:nvSpPr>
          <p:cNvPr id="2" name="Title 1"/>
          <p:cNvSpPr>
            <a:spLocks noGrp="1"/>
          </p:cNvSpPr>
          <p:nvPr>
            <p:ph type="title"/>
          </p:nvPr>
        </p:nvSpPr>
        <p:spPr/>
        <p:txBody>
          <a:bodyPr>
            <a:normAutofit fontScale="90000"/>
          </a:bodyPr>
          <a:lstStyle/>
          <a:p>
            <a:r>
              <a:rPr lang="en-US" dirty="0" smtClean="0"/>
              <a:t>Independent Practice </a:t>
            </a:r>
            <a:r>
              <a:rPr lang="en-US" dirty="0" err="1" smtClean="0"/>
              <a:t>Pg</a:t>
            </a:r>
            <a:r>
              <a:rPr lang="en-US" dirty="0" smtClean="0"/>
              <a:t> 6: Letter to a Donor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a:t>
            </a:r>
            <a:r>
              <a:rPr lang="en-US" dirty="0" smtClean="0"/>
              <a:t>Up 11/13- PCH Notes</a:t>
            </a:r>
            <a:endParaRPr lang="en-US" dirty="0"/>
          </a:p>
        </p:txBody>
      </p:sp>
      <p:sp>
        <p:nvSpPr>
          <p:cNvPr id="3" name="Content Placeholder 2"/>
          <p:cNvSpPr>
            <a:spLocks noGrp="1"/>
          </p:cNvSpPr>
          <p:nvPr>
            <p:ph idx="1"/>
          </p:nvPr>
        </p:nvSpPr>
        <p:spPr/>
        <p:txBody>
          <a:bodyPr/>
          <a:lstStyle/>
          <a:p>
            <a:r>
              <a:rPr lang="en-US" dirty="0" smtClean="0"/>
              <a:t>What do you know about Organ Donation</a:t>
            </a:r>
          </a:p>
          <a:p>
            <a:pPr lvl="1"/>
            <a:r>
              <a:rPr lang="en-US" dirty="0" smtClean="0"/>
              <a:t>Do you agree with it, not agree?</a:t>
            </a:r>
          </a:p>
          <a:p>
            <a:pPr lvl="1"/>
            <a:r>
              <a:rPr lang="en-US" dirty="0" smtClean="0"/>
              <a:t>Do you know the process?</a:t>
            </a:r>
          </a:p>
          <a:p>
            <a:pPr lvl="1"/>
            <a:r>
              <a:rPr lang="en-US" dirty="0" smtClean="0"/>
              <a:t>What can and cannot be donated</a:t>
            </a:r>
          </a:p>
          <a:p>
            <a:pPr lvl="1"/>
            <a:r>
              <a:rPr lang="en-US" dirty="0" smtClean="0"/>
              <a:t>Living vs non-living donations?</a:t>
            </a:r>
          </a:p>
          <a:p>
            <a:r>
              <a:rPr lang="en-US" dirty="0" smtClean="0"/>
              <a:t>What is your current decision on becoming a donor?</a:t>
            </a:r>
          </a:p>
        </p:txBody>
      </p:sp>
    </p:spTree>
    <p:extLst>
      <p:ext uri="{BB962C8B-B14F-4D97-AF65-F5344CB8AC3E}">
        <p14:creationId xmlns:p14="http://schemas.microsoft.com/office/powerpoint/2010/main" val="1473554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By the end of this lesson, each of you should be able to explain the organ donation process and should know fact from myth in regard to this procedure, state and federal </a:t>
            </a:r>
            <a:r>
              <a:rPr lang="en-US" smtClean="0"/>
              <a:t>resourses</a:t>
            </a:r>
            <a:r>
              <a:rPr lang="en-US" dirty="0" smtClean="0"/>
              <a:t> </a:t>
            </a:r>
            <a:r>
              <a:rPr lang="en-US" dirty="0" smtClean="0"/>
              <a:t>available regarding donation, and the benefits of donation to recipients and to society. </a:t>
            </a:r>
            <a:endParaRPr lang="en-US" dirty="0"/>
          </a:p>
          <a:p>
            <a:r>
              <a:rPr lang="en-US" dirty="0" smtClean="0"/>
              <a:t>Students will understand that organ donation is the greatest gift one can offer</a:t>
            </a:r>
          </a:p>
          <a:p>
            <a:pPr>
              <a:buNone/>
            </a:pPr>
            <a:endParaRPr lang="en-US" dirty="0"/>
          </a:p>
        </p:txBody>
      </p:sp>
      <p:sp>
        <p:nvSpPr>
          <p:cNvPr id="2" name="Title 1"/>
          <p:cNvSpPr>
            <a:spLocks noGrp="1"/>
          </p:cNvSpPr>
          <p:nvPr>
            <p:ph type="title"/>
          </p:nvPr>
        </p:nvSpPr>
        <p:spPr/>
        <p:txBody>
          <a:bodyPr>
            <a:normAutofit/>
          </a:bodyPr>
          <a:lstStyle/>
          <a:p>
            <a:r>
              <a:rPr lang="en-US" dirty="0" smtClean="0"/>
              <a:t>Statement of Objectives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p:spPr>
        <p:txBody>
          <a:bodyPr>
            <a:normAutofit/>
          </a:bodyPr>
          <a:lstStyle/>
          <a:p>
            <a:r>
              <a:rPr lang="en-US" dirty="0" smtClean="0">
                <a:hlinkClick r:id="rId2"/>
              </a:rPr>
              <a:t>https://www.youtube.com/watch?v=sAkNpd7LDFI</a:t>
            </a:r>
            <a:endParaRPr lang="en-US" dirty="0" smtClean="0"/>
          </a:p>
          <a:p>
            <a:r>
              <a:rPr lang="en-US" dirty="0">
                <a:hlinkClick r:id="rId3"/>
              </a:rPr>
              <a:t>https://</a:t>
            </a:r>
            <a:r>
              <a:rPr lang="en-US" dirty="0" smtClean="0">
                <a:hlinkClick r:id="rId3"/>
              </a:rPr>
              <a:t>www.youtube.com/watch?v=5rzkXwbL1Mg</a:t>
            </a:r>
            <a:r>
              <a:rPr lang="en-US" dirty="0" smtClean="0"/>
              <a:t>  **</a:t>
            </a:r>
            <a:endParaRPr lang="en-US" dirty="0" smtClean="0"/>
          </a:p>
          <a:p>
            <a:pPr marL="109728" indent="0">
              <a:buNone/>
            </a:pPr>
            <a:endParaRPr lang="en-US" dirty="0" smtClean="0"/>
          </a:p>
          <a:p>
            <a:pPr marL="109728" indent="0">
              <a:buNone/>
            </a:pPr>
            <a:r>
              <a:rPr lang="en-US" dirty="0" smtClean="0"/>
              <a:t>Complete ESPN’s Ray of Hope questions (pg. 7)</a:t>
            </a:r>
            <a:endParaRPr lang="en-US" dirty="0" smtClean="0"/>
          </a:p>
        </p:txBody>
      </p:sp>
      <p:sp>
        <p:nvSpPr>
          <p:cNvPr id="2" name="Title 1"/>
          <p:cNvSpPr>
            <a:spLocks noGrp="1"/>
          </p:cNvSpPr>
          <p:nvPr>
            <p:ph type="title"/>
          </p:nvPr>
        </p:nvSpPr>
        <p:spPr/>
        <p:txBody>
          <a:bodyPr>
            <a:normAutofit fontScale="90000"/>
          </a:bodyPr>
          <a:lstStyle/>
          <a:p>
            <a:r>
              <a:rPr lang="en-US" dirty="0" smtClean="0"/>
              <a:t>Focus: </a:t>
            </a:r>
            <a:br>
              <a:rPr lang="en-US" dirty="0" smtClean="0"/>
            </a:br>
            <a:r>
              <a:rPr lang="en-US" dirty="0" smtClean="0"/>
              <a:t>Jason </a:t>
            </a:r>
            <a:r>
              <a:rPr lang="en-US" dirty="0" smtClean="0"/>
              <a:t>Ray </a:t>
            </a:r>
            <a:r>
              <a:rPr lang="en-US" dirty="0" smtClean="0"/>
              <a:t>Story- ESPN’s Ray Of Hope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Many believe that a doctor will not work as hard to save someone’s life if that person is an organ donor. </a:t>
            </a:r>
            <a:endParaRPr lang="en-US" dirty="0" smtClean="0"/>
          </a:p>
          <a:p>
            <a:endParaRPr lang="en-US" dirty="0" smtClean="0"/>
          </a:p>
          <a:p>
            <a:r>
              <a:rPr lang="en-US" dirty="0" smtClean="0"/>
              <a:t>Fact is that the doctors in an emergency room are not a part of the organ donation process and will not give up on a patient just because he or she is a donor</a:t>
            </a:r>
          </a:p>
          <a:p>
            <a:pPr>
              <a:buNone/>
            </a:pPr>
            <a:endParaRPr lang="en-US" dirty="0" smtClean="0"/>
          </a:p>
          <a:p>
            <a:pPr>
              <a:buNone/>
            </a:pPr>
            <a:r>
              <a:rPr lang="en-US" sz="2800" u="sng" dirty="0"/>
              <a:t>The type of medical care you receive is </a:t>
            </a:r>
            <a:r>
              <a:rPr lang="en-US" sz="2800" b="1" u="sng" dirty="0"/>
              <a:t>not</a:t>
            </a:r>
            <a:r>
              <a:rPr lang="en-US" sz="2800" u="sng" dirty="0"/>
              <a:t> influenced by your designation  as a donor </a:t>
            </a:r>
          </a:p>
          <a:p>
            <a:pPr>
              <a:buNone/>
            </a:pPr>
            <a:endParaRPr lang="en-US" dirty="0"/>
          </a:p>
        </p:txBody>
      </p:sp>
      <p:sp>
        <p:nvSpPr>
          <p:cNvPr id="2" name="Title 1"/>
          <p:cNvSpPr>
            <a:spLocks noGrp="1"/>
          </p:cNvSpPr>
          <p:nvPr>
            <p:ph type="title"/>
          </p:nvPr>
        </p:nvSpPr>
        <p:spPr/>
        <p:txBody>
          <a:bodyPr/>
          <a:lstStyle/>
          <a:p>
            <a:r>
              <a:rPr lang="en-US" dirty="0" smtClean="0"/>
              <a:t>Fact </a:t>
            </a:r>
            <a:r>
              <a:rPr lang="en-US" dirty="0" err="1" smtClean="0"/>
              <a:t>vs</a:t>
            </a:r>
            <a:r>
              <a:rPr lang="en-US" dirty="0"/>
              <a:t> </a:t>
            </a:r>
            <a:r>
              <a:rPr lang="en-US" dirty="0" smtClean="0"/>
              <a:t>Myth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 the DMV when getting a driver’s license</a:t>
            </a:r>
          </a:p>
          <a:p>
            <a:r>
              <a:rPr lang="en-US" dirty="0" smtClean="0"/>
              <a:t>At an online registration website available for all states </a:t>
            </a:r>
          </a:p>
          <a:p>
            <a:r>
              <a:rPr lang="en-US" dirty="0" smtClean="0">
                <a:hlinkClick r:id="rId2"/>
              </a:rPr>
              <a:t>http://</a:t>
            </a:r>
            <a:r>
              <a:rPr lang="en-US" dirty="0" smtClean="0">
                <a:hlinkClick r:id="rId2"/>
              </a:rPr>
              <a:t>donatelifenc.org</a:t>
            </a:r>
            <a:endParaRPr lang="en-US" dirty="0" smtClean="0"/>
          </a:p>
          <a:p>
            <a:endParaRPr lang="en-US" dirty="0"/>
          </a:p>
          <a:p>
            <a:r>
              <a:rPr lang="en-US" dirty="0" smtClean="0"/>
              <a:t>A heart on a license indicates an organ donor </a:t>
            </a:r>
            <a:endParaRPr lang="en-US" dirty="0"/>
          </a:p>
        </p:txBody>
      </p:sp>
      <p:sp>
        <p:nvSpPr>
          <p:cNvPr id="2" name="Title 1"/>
          <p:cNvSpPr>
            <a:spLocks noGrp="1"/>
          </p:cNvSpPr>
          <p:nvPr>
            <p:ph type="title"/>
          </p:nvPr>
        </p:nvSpPr>
        <p:spPr/>
        <p:txBody>
          <a:bodyPr/>
          <a:lstStyle/>
          <a:p>
            <a:r>
              <a:rPr lang="en-US" dirty="0" smtClean="0"/>
              <a:t>Two ways to become a donor</a:t>
            </a:r>
            <a:endParaRPr lang="en-US" dirty="0"/>
          </a:p>
        </p:txBody>
      </p:sp>
      <p:sp>
        <p:nvSpPr>
          <p:cNvPr id="4" name="Heart 3"/>
          <p:cNvSpPr/>
          <p:nvPr/>
        </p:nvSpPr>
        <p:spPr>
          <a:xfrm>
            <a:off x="3886200" y="4343400"/>
            <a:ext cx="914400" cy="914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buFontTx/>
              <a:buChar char="•"/>
              <a:defRPr/>
            </a:pPr>
            <a:r>
              <a:rPr lang="en-US" sz="3600" dirty="0"/>
              <a:t>Rich and famous people </a:t>
            </a:r>
            <a:r>
              <a:rPr lang="en-US" sz="3600" b="1" u="sng" dirty="0"/>
              <a:t>do not</a:t>
            </a:r>
            <a:r>
              <a:rPr lang="en-US" sz="3600" b="1" dirty="0"/>
              <a:t> </a:t>
            </a:r>
            <a:r>
              <a:rPr lang="en-US" sz="3600" dirty="0"/>
              <a:t>receive donated organs/tissues quicker than others</a:t>
            </a:r>
          </a:p>
          <a:p>
            <a:pPr>
              <a:lnSpc>
                <a:spcPct val="90000"/>
              </a:lnSpc>
              <a:buFont typeface="Symbol" pitchFamily="18" charset="2"/>
              <a:buChar char=""/>
              <a:defRPr/>
            </a:pPr>
            <a:r>
              <a:rPr lang="en-US" sz="3600" dirty="0"/>
              <a:t>Majority of religions </a:t>
            </a:r>
            <a:r>
              <a:rPr lang="en-US" sz="3600" b="1" u="sng" dirty="0"/>
              <a:t>encourage</a:t>
            </a:r>
            <a:r>
              <a:rPr lang="en-US" sz="3600" b="1" dirty="0"/>
              <a:t> </a:t>
            </a:r>
            <a:r>
              <a:rPr lang="en-US" sz="3600" dirty="0"/>
              <a:t>organ and tissue donation</a:t>
            </a:r>
          </a:p>
          <a:p>
            <a:pPr>
              <a:lnSpc>
                <a:spcPct val="90000"/>
              </a:lnSpc>
              <a:buFont typeface="Symbol" pitchFamily="18" charset="2"/>
              <a:buChar char=""/>
              <a:defRPr/>
            </a:pPr>
            <a:r>
              <a:rPr lang="en-US" sz="3600" dirty="0"/>
              <a:t>An organ donor </a:t>
            </a:r>
            <a:r>
              <a:rPr lang="en-US" sz="3600" b="1" u="sng" dirty="0"/>
              <a:t>can</a:t>
            </a:r>
            <a:r>
              <a:rPr lang="en-US" sz="3600" dirty="0"/>
              <a:t> still have a customary funeral and an open casket, if desired </a:t>
            </a:r>
          </a:p>
          <a:p>
            <a:endParaRPr lang="en-US" sz="3600" dirty="0"/>
          </a:p>
        </p:txBody>
      </p:sp>
      <p:sp>
        <p:nvSpPr>
          <p:cNvPr id="3" name="Title 2"/>
          <p:cNvSpPr>
            <a:spLocks noGrp="1"/>
          </p:cNvSpPr>
          <p:nvPr>
            <p:ph type="title"/>
          </p:nvPr>
        </p:nvSpPr>
        <p:spPr/>
        <p:txBody>
          <a:bodyPr/>
          <a:lstStyle/>
          <a:p>
            <a:r>
              <a:rPr lang="en-US" dirty="0" smtClean="0"/>
              <a:t>Organ/ Tissue Donation Notes</a:t>
            </a:r>
            <a:endParaRPr lang="en-US" dirty="0"/>
          </a:p>
        </p:txBody>
      </p:sp>
    </p:spTree>
    <p:extLst>
      <p:ext uri="{BB962C8B-B14F-4D97-AF65-F5344CB8AC3E}">
        <p14:creationId xmlns:p14="http://schemas.microsoft.com/office/powerpoint/2010/main" val="3782704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buFont typeface="Symbol" pitchFamily="18" charset="2"/>
              <a:buChar char=""/>
              <a:defRPr/>
            </a:pPr>
            <a:r>
              <a:rPr lang="en-US" sz="3200" dirty="0"/>
              <a:t>There are 2 types of donors:  </a:t>
            </a:r>
            <a:r>
              <a:rPr lang="en-US" sz="3200" b="1" u="sng" dirty="0"/>
              <a:t>living</a:t>
            </a:r>
            <a:r>
              <a:rPr lang="en-US" sz="3200" b="1" dirty="0"/>
              <a:t> </a:t>
            </a:r>
            <a:r>
              <a:rPr lang="en-US" sz="3200" dirty="0"/>
              <a:t>and </a:t>
            </a:r>
            <a:r>
              <a:rPr lang="en-US" sz="3200" b="1" u="sng" dirty="0"/>
              <a:t>deceased</a:t>
            </a:r>
            <a:endParaRPr lang="en-US" sz="3200" b="1" dirty="0"/>
          </a:p>
          <a:p>
            <a:pPr>
              <a:lnSpc>
                <a:spcPct val="80000"/>
              </a:lnSpc>
              <a:buFont typeface="Symbol" pitchFamily="18" charset="2"/>
              <a:buChar char=""/>
              <a:defRPr/>
            </a:pPr>
            <a:r>
              <a:rPr lang="en-US" sz="3200" dirty="0"/>
              <a:t>One organ and tissue donor can save, or improve, the lives of </a:t>
            </a:r>
            <a:r>
              <a:rPr lang="en-US" sz="3200" b="1" u="sng" dirty="0"/>
              <a:t>50</a:t>
            </a:r>
            <a:r>
              <a:rPr lang="en-US" sz="3200" dirty="0"/>
              <a:t> people or more</a:t>
            </a:r>
          </a:p>
          <a:p>
            <a:pPr>
              <a:lnSpc>
                <a:spcPct val="80000"/>
              </a:lnSpc>
              <a:buFont typeface="Symbol" pitchFamily="18" charset="2"/>
              <a:buChar char=""/>
              <a:defRPr/>
            </a:pPr>
            <a:r>
              <a:rPr lang="en-US" sz="3200" dirty="0"/>
              <a:t>More than </a:t>
            </a:r>
            <a:r>
              <a:rPr lang="en-US" sz="3200" b="1" u="sng" dirty="0"/>
              <a:t>100,000</a:t>
            </a:r>
            <a:r>
              <a:rPr lang="en-US" sz="3200" dirty="0"/>
              <a:t> people are on the national transplant waiting list right now</a:t>
            </a:r>
          </a:p>
          <a:p>
            <a:pPr>
              <a:lnSpc>
                <a:spcPct val="80000"/>
              </a:lnSpc>
              <a:buFont typeface="Symbol" pitchFamily="18" charset="2"/>
              <a:buChar char=""/>
              <a:defRPr/>
            </a:pPr>
            <a:r>
              <a:rPr lang="en-US" sz="3200" dirty="0"/>
              <a:t>A new name is added to the list every </a:t>
            </a:r>
            <a:r>
              <a:rPr lang="en-US" sz="3200" b="1" u="sng" dirty="0"/>
              <a:t>13</a:t>
            </a:r>
            <a:r>
              <a:rPr lang="en-US" sz="3200" dirty="0"/>
              <a:t> minutes</a:t>
            </a:r>
          </a:p>
          <a:p>
            <a:endParaRPr lang="en-US" sz="3200" dirty="0"/>
          </a:p>
        </p:txBody>
      </p:sp>
      <p:sp>
        <p:nvSpPr>
          <p:cNvPr id="3" name="Title 2"/>
          <p:cNvSpPr>
            <a:spLocks noGrp="1"/>
          </p:cNvSpPr>
          <p:nvPr>
            <p:ph type="title"/>
          </p:nvPr>
        </p:nvSpPr>
        <p:spPr/>
        <p:txBody>
          <a:bodyPr/>
          <a:lstStyle/>
          <a:p>
            <a:r>
              <a:rPr lang="en-US" dirty="0" smtClean="0"/>
              <a:t>Organ/Tissue Donation Notes</a:t>
            </a:r>
            <a:endParaRPr lang="en-US" dirty="0"/>
          </a:p>
        </p:txBody>
      </p:sp>
    </p:spTree>
    <p:extLst>
      <p:ext uri="{BB962C8B-B14F-4D97-AF65-F5344CB8AC3E}">
        <p14:creationId xmlns:p14="http://schemas.microsoft.com/office/powerpoint/2010/main" val="2223930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970</TotalTime>
  <Words>1522</Words>
  <Application>Microsoft Office PowerPoint</Application>
  <PresentationFormat>On-screen Show (4:3)</PresentationFormat>
  <Paragraphs>103</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Calibri</vt:lpstr>
      <vt:lpstr>Lucida Sans Unicode</vt:lpstr>
      <vt:lpstr>Symbol</vt:lpstr>
      <vt:lpstr>Verdana</vt:lpstr>
      <vt:lpstr>Wingdings</vt:lpstr>
      <vt:lpstr>Wingdings 2</vt:lpstr>
      <vt:lpstr>Wingdings 3</vt:lpstr>
      <vt:lpstr>Concourse</vt:lpstr>
      <vt:lpstr>PCH Lesson 2</vt:lpstr>
      <vt:lpstr>Table of Contents</vt:lpstr>
      <vt:lpstr>Warm Up 11/13- PCH Notes</vt:lpstr>
      <vt:lpstr>Statement of Objectives</vt:lpstr>
      <vt:lpstr>Focus:  Jason Ray Story- ESPN’s Ray Of Hope</vt:lpstr>
      <vt:lpstr>Fact vs Myth</vt:lpstr>
      <vt:lpstr>Two ways to become a donor</vt:lpstr>
      <vt:lpstr>Organ/ Tissue Donation Notes</vt:lpstr>
      <vt:lpstr>Organ/Tissue Donation Notes</vt:lpstr>
      <vt:lpstr>Organ Donation/Tissue Notes</vt:lpstr>
      <vt:lpstr>Organ/ Tissue Donation Notes</vt:lpstr>
      <vt:lpstr>Organ/ Tissue Donation Notes</vt:lpstr>
      <vt:lpstr>Organ Procurement Organization</vt:lpstr>
      <vt:lpstr>Activity- Organ Donation Process</vt:lpstr>
      <vt:lpstr>Samantha’s Mom and Dad</vt:lpstr>
      <vt:lpstr>Emergency Department Physician</vt:lpstr>
      <vt:lpstr>EC Cont.</vt:lpstr>
      <vt:lpstr>Neurologist</vt:lpstr>
      <vt:lpstr>Neurologist</vt:lpstr>
      <vt:lpstr>OPO Coordinator</vt:lpstr>
      <vt:lpstr>OPO Coordinator Cont. </vt:lpstr>
      <vt:lpstr>PowerPoint Presentation</vt:lpstr>
      <vt:lpstr>PowerPoint Presentation</vt:lpstr>
      <vt:lpstr>Organ Recovery/ Transplant Surgeon</vt:lpstr>
      <vt:lpstr>PowerPoint Presentation</vt:lpstr>
      <vt:lpstr>PowerPoint Presentation</vt:lpstr>
      <vt:lpstr>Stories of Hope</vt:lpstr>
      <vt:lpstr>Organ Donation Pre Assessment</vt:lpstr>
      <vt:lpstr>Independent Practice Pg 6: Letter to a Donor</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PCH Lesson 2</dc:title>
  <dc:creator>kailynv.lockie</dc:creator>
  <cp:lastModifiedBy>Lockie, Kailyn V.</cp:lastModifiedBy>
  <cp:revision>35</cp:revision>
  <cp:lastPrinted>2016-02-04T15:11:30Z</cp:lastPrinted>
  <dcterms:created xsi:type="dcterms:W3CDTF">2015-05-12T21:13:27Z</dcterms:created>
  <dcterms:modified xsi:type="dcterms:W3CDTF">2017-11-13T12:49:39Z</dcterms:modified>
</cp:coreProperties>
</file>