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9"/>
  </p:handoutMasterIdLst>
  <p:sldIdLst>
    <p:sldId id="256" r:id="rId2"/>
    <p:sldId id="276" r:id="rId3"/>
    <p:sldId id="277" r:id="rId4"/>
    <p:sldId id="278" r:id="rId5"/>
    <p:sldId id="257" r:id="rId6"/>
    <p:sldId id="266" r:id="rId7"/>
    <p:sldId id="267" r:id="rId8"/>
    <p:sldId id="258" r:id="rId9"/>
    <p:sldId id="259" r:id="rId10"/>
    <p:sldId id="260" r:id="rId11"/>
    <p:sldId id="269" r:id="rId12"/>
    <p:sldId id="261" r:id="rId13"/>
    <p:sldId id="262" r:id="rId14"/>
    <p:sldId id="263" r:id="rId15"/>
    <p:sldId id="264" r:id="rId16"/>
    <p:sldId id="265" r:id="rId17"/>
    <p:sldId id="268" r:id="rId1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242039F-4086-4A86-BEDC-91305CE74791}" type="datetimeFigureOut">
              <a:rPr lang="en-US" smtClean="0"/>
              <a:t>2/8/2016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B178ECD-40C5-44D6-A906-F3CD3A6A71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1022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D6372D1-D6FA-447E-8EE3-18DBD2B807E2}" type="datetimeFigureOut">
              <a:rPr lang="en-US" smtClean="0"/>
              <a:pPr/>
              <a:t>2/8/2016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BE1A61B-E80C-497B-A689-3E810EC1F3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6372D1-D6FA-447E-8EE3-18DBD2B807E2}" type="datetimeFigureOut">
              <a:rPr lang="en-US" smtClean="0"/>
              <a:pPr/>
              <a:t>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E1A61B-E80C-497B-A689-3E810EC1F3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6372D1-D6FA-447E-8EE3-18DBD2B807E2}" type="datetimeFigureOut">
              <a:rPr lang="en-US" smtClean="0"/>
              <a:pPr/>
              <a:t>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E1A61B-E80C-497B-A689-3E810EC1F3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6372D1-D6FA-447E-8EE3-18DBD2B807E2}" type="datetimeFigureOut">
              <a:rPr lang="en-US" smtClean="0"/>
              <a:pPr/>
              <a:t>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E1A61B-E80C-497B-A689-3E810EC1F39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6372D1-D6FA-447E-8EE3-18DBD2B807E2}" type="datetimeFigureOut">
              <a:rPr lang="en-US" smtClean="0"/>
              <a:pPr/>
              <a:t>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E1A61B-E80C-497B-A689-3E810EC1F39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6372D1-D6FA-447E-8EE3-18DBD2B807E2}" type="datetimeFigureOut">
              <a:rPr lang="en-US" smtClean="0"/>
              <a:pPr/>
              <a:t>2/8/2016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E1A61B-E80C-497B-A689-3E810EC1F39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6372D1-D6FA-447E-8EE3-18DBD2B807E2}" type="datetimeFigureOut">
              <a:rPr lang="en-US" smtClean="0"/>
              <a:pPr/>
              <a:t>2/8/2016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E1A61B-E80C-497B-A689-3E810EC1F3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6372D1-D6FA-447E-8EE3-18DBD2B807E2}" type="datetimeFigureOut">
              <a:rPr lang="en-US" smtClean="0"/>
              <a:pPr/>
              <a:t>2/8/2016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E1A61B-E80C-497B-A689-3E810EC1F39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6372D1-D6FA-447E-8EE3-18DBD2B807E2}" type="datetimeFigureOut">
              <a:rPr lang="en-US" smtClean="0"/>
              <a:pPr/>
              <a:t>2/8/2016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E1A61B-E80C-497B-A689-3E810EC1F3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D6372D1-D6FA-447E-8EE3-18DBD2B807E2}" type="datetimeFigureOut">
              <a:rPr lang="en-US" smtClean="0"/>
              <a:pPr/>
              <a:t>2/8/2016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E1A61B-E80C-497B-A689-3E810EC1F3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D6372D1-D6FA-447E-8EE3-18DBD2B807E2}" type="datetimeFigureOut">
              <a:rPr lang="en-US" smtClean="0"/>
              <a:pPr/>
              <a:t>2/8/2016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BE1A61B-E80C-497B-A689-3E810EC1F39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D6372D1-D6FA-447E-8EE3-18DBD2B807E2}" type="datetimeFigureOut">
              <a:rPr lang="en-US" smtClean="0"/>
              <a:pPr/>
              <a:t>2/8/2016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BE1A61B-E80C-497B-A689-3E810EC1F39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PCH Lesson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9.PCH.1 Analyze wellness, disease prevention, and recognition of symptoms</a:t>
            </a:r>
          </a:p>
          <a:p>
            <a:r>
              <a:rPr lang="en-US" dirty="0" smtClean="0"/>
              <a:t>9.PCH 1.1 Recognize that individuals have some control over risks for communicable and chronic disease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Show Appendix 3A, 3B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 Factors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Behaviors that contribute to unintentional injuries and violence</a:t>
            </a:r>
          </a:p>
          <a:p>
            <a:r>
              <a:rPr lang="en-US" dirty="0" smtClean="0"/>
              <a:t>Tobacco use</a:t>
            </a:r>
          </a:p>
          <a:p>
            <a:r>
              <a:rPr lang="en-US" dirty="0" smtClean="0"/>
              <a:t>Alcohol and other drugs</a:t>
            </a:r>
          </a:p>
          <a:p>
            <a:r>
              <a:rPr lang="en-US" dirty="0" smtClean="0"/>
              <a:t>Sexual risk factors</a:t>
            </a:r>
          </a:p>
          <a:p>
            <a:r>
              <a:rPr lang="en-US" dirty="0" smtClean="0"/>
              <a:t>Unhealthy dietary behaviors</a:t>
            </a:r>
          </a:p>
          <a:p>
            <a:r>
              <a:rPr lang="en-US" dirty="0" smtClean="0"/>
              <a:t>Physical inactivity</a:t>
            </a:r>
          </a:p>
          <a:p>
            <a:endParaRPr lang="en-US" dirty="0" smtClean="0"/>
          </a:p>
          <a:p>
            <a:r>
              <a:rPr lang="en-US" dirty="0" smtClean="0"/>
              <a:t>PAGE 4: PCH NOTES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Serious Health Risks for Youth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1"/>
            <a:ext cx="8229600" cy="3810000"/>
          </a:xfrm>
        </p:spPr>
        <p:txBody>
          <a:bodyPr>
            <a:normAutofit/>
          </a:bodyPr>
          <a:lstStyle/>
          <a:p>
            <a:r>
              <a:rPr lang="en-US" dirty="0" smtClean="0"/>
              <a:t>The leading causes of death in the United States can be prevented, to a large extent, by improving personal health choices. There personal choices require an individual to go through a decision making process throughout the day. Before a high school student arrives at school each day, he or she has intentionally and/or inadvertently made dozens of decisions.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4419600"/>
            <a:ext cx="8229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Examples of these decisions- Whether or not to take a shower, what to eat for breakfast, whether to ride the bus, drive themselves, or ride with a friend, whether or not to wear a seatbelt, whether or not to drive safely.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crucial to living a healthy lifestyle and it requires skill and practice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Responsible Decision Making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Identify the decision, which needs to be made</a:t>
            </a:r>
          </a:p>
          <a:p>
            <a:r>
              <a:rPr lang="en-US" dirty="0" smtClean="0"/>
              <a:t>Gather relevant information from reliable sources</a:t>
            </a:r>
          </a:p>
          <a:p>
            <a:r>
              <a:rPr lang="en-US" dirty="0" smtClean="0"/>
              <a:t>List possible choices</a:t>
            </a:r>
          </a:p>
          <a:p>
            <a:r>
              <a:rPr lang="en-US" dirty="0" smtClean="0"/>
              <a:t>List the positive and negative outcomes of each choice</a:t>
            </a:r>
          </a:p>
          <a:p>
            <a:r>
              <a:rPr lang="en-US" dirty="0" smtClean="0"/>
              <a:t>Determine who could possibly be affected by your choice</a:t>
            </a:r>
          </a:p>
          <a:p>
            <a:r>
              <a:rPr lang="en-US" dirty="0" smtClean="0"/>
              <a:t>Determine who is influencing your choice</a:t>
            </a:r>
          </a:p>
          <a:p>
            <a:r>
              <a:rPr lang="en-US" dirty="0" smtClean="0"/>
              <a:t>Determine which choices have the most positive and the least negative outcomes</a:t>
            </a:r>
          </a:p>
          <a:p>
            <a:r>
              <a:rPr lang="en-US" dirty="0" smtClean="0"/>
              <a:t>Act upon your choice</a:t>
            </a:r>
          </a:p>
          <a:p>
            <a:r>
              <a:rPr lang="en-US" dirty="0" smtClean="0"/>
              <a:t>Evaluate the decision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Decision Making Steps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the decision making model to reduce a risk</a:t>
            </a:r>
          </a:p>
          <a:p>
            <a:r>
              <a:rPr lang="en-US" dirty="0" smtClean="0"/>
              <a:t>We will first take control together, by determining how to maximize our control over the prevention of skin cancer</a:t>
            </a:r>
          </a:p>
          <a:p>
            <a:r>
              <a:rPr lang="en-US" dirty="0" smtClean="0"/>
              <a:t>Take Control WS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Take Control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Next, you will use the take control worksheet and complete it on your own. Choose one of the following.</a:t>
            </a:r>
          </a:p>
          <a:p>
            <a:endParaRPr lang="en-US" dirty="0"/>
          </a:p>
          <a:p>
            <a:r>
              <a:rPr lang="en-US" dirty="0" smtClean="0"/>
              <a:t>HIV, asthma, Diabetes, heart diseases, strep, cancer, influenza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Guided Practice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Health Continuum Worksheet: How healthy are you?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Independent Practice/ Closure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en-US" dirty="0" smtClean="0"/>
              <a:t>Set up your table of contents</a:t>
            </a:r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dirty="0" smtClean="0"/>
              <a:t>Make 3 columns on a sheet of notebook paper</a:t>
            </a:r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Column: Page Number</a:t>
            </a:r>
          </a:p>
          <a:p>
            <a:pPr marL="109728" indent="0">
              <a:buNone/>
            </a:pPr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Column: Title</a:t>
            </a:r>
          </a:p>
          <a:p>
            <a:pPr marL="109728" indent="0">
              <a:buNone/>
            </a:pPr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Column: Date</a:t>
            </a:r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dirty="0" smtClean="0"/>
              <a:t>You must have this completed for each test or notebook check!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Of Contents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0638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Name</a:t>
            </a:r>
          </a:p>
          <a:p>
            <a:r>
              <a:rPr lang="en-US" dirty="0" smtClean="0"/>
              <a:t>4 pictures that describe you, your personality, interest, family</a:t>
            </a:r>
          </a:p>
          <a:p>
            <a:endParaRPr lang="en-US" dirty="0"/>
          </a:p>
          <a:p>
            <a:r>
              <a:rPr lang="en-US" dirty="0" smtClean="0"/>
              <a:t>May color or make a collage</a:t>
            </a:r>
          </a:p>
          <a:p>
            <a:endParaRPr lang="en-US" dirty="0"/>
          </a:p>
          <a:p>
            <a:r>
              <a:rPr lang="en-US" dirty="0" smtClean="0"/>
              <a:t>11201 Old </a:t>
            </a:r>
            <a:r>
              <a:rPr lang="en-US" dirty="0" err="1" smtClean="0"/>
              <a:t>Stavesville</a:t>
            </a:r>
            <a:r>
              <a:rPr lang="en-US" dirty="0" smtClean="0"/>
              <a:t> Rd, Huntersville NC 28078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Cover Page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6405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does health mean to you?</a:t>
            </a:r>
          </a:p>
          <a:p>
            <a:endParaRPr lang="en-US" dirty="0"/>
          </a:p>
          <a:p>
            <a:r>
              <a:rPr lang="en-US" dirty="0" smtClean="0"/>
              <a:t>Using a blank sheet of paper, write a slogan or sentence describing what health means to you or why it is important?</a:t>
            </a:r>
          </a:p>
          <a:p>
            <a:r>
              <a:rPr lang="en-US" dirty="0" smtClean="0"/>
              <a:t>Next, draw a picture to accompany your slogan. </a:t>
            </a:r>
          </a:p>
          <a:p>
            <a:r>
              <a:rPr lang="en-US" dirty="0" smtClean="0"/>
              <a:t>*If you were absent last class, you need to make up your cover page! (ask a neighbor)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486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know that there are a lot of behaviors that make us healthier. By the end of the lesson, you will conclude we have some control over risks for communicable and chronic diseases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PCH Lesson 1 Statement of Objectives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goal is to find a classmate that practices each of the healthy behaviors and get as many signatures as possible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 Acquainted with Health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were easier to find and which were more difficult to find?</a:t>
            </a:r>
          </a:p>
          <a:p>
            <a:endParaRPr lang="en-US" dirty="0"/>
          </a:p>
          <a:p>
            <a:r>
              <a:rPr lang="en-US" dirty="0" smtClean="0"/>
              <a:t>What might be the risks or potential consequences for a person not practicing the behavior?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What do you think the hole represents?</a:t>
            </a:r>
          </a:p>
          <a:p>
            <a:r>
              <a:rPr lang="en-US" dirty="0" smtClean="0"/>
              <a:t>How does the person “react” the first two times?</a:t>
            </a:r>
          </a:p>
          <a:p>
            <a:r>
              <a:rPr lang="en-US" dirty="0" smtClean="0"/>
              <a:t>What changes in the attitude on the third time?</a:t>
            </a:r>
          </a:p>
          <a:p>
            <a:r>
              <a:rPr lang="en-US" dirty="0" smtClean="0"/>
              <a:t>What does he/she do differently the 3</a:t>
            </a:r>
            <a:r>
              <a:rPr lang="en-US" baseline="30000" dirty="0" smtClean="0"/>
              <a:t>rd</a:t>
            </a:r>
            <a:r>
              <a:rPr lang="en-US" dirty="0" smtClean="0"/>
              <a:t> time?</a:t>
            </a:r>
          </a:p>
          <a:p>
            <a:r>
              <a:rPr lang="en-US" dirty="0" smtClean="0"/>
              <a:t>What is the importance of the choice made the 4</a:t>
            </a:r>
            <a:r>
              <a:rPr lang="en-US" baseline="30000" dirty="0" smtClean="0"/>
              <a:t>th</a:t>
            </a:r>
            <a:r>
              <a:rPr lang="en-US" dirty="0" smtClean="0"/>
              <a:t> time?</a:t>
            </a:r>
          </a:p>
          <a:p>
            <a:r>
              <a:rPr lang="en-US" dirty="0" smtClean="0"/>
              <a:t>What parallels can you see between the person in this story and choices some teens have made in life so far?</a:t>
            </a:r>
          </a:p>
          <a:p>
            <a:r>
              <a:rPr lang="en-US" dirty="0" smtClean="0"/>
              <a:t>What can we learn from doing the same thing over and over, expecting different results?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There’s a Hole in My Sidewalk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a chart with 3 columns on your paper.</a:t>
            </a:r>
          </a:p>
          <a:p>
            <a:endParaRPr lang="en-US" dirty="0"/>
          </a:p>
          <a:p>
            <a:r>
              <a:rPr lang="en-US" dirty="0" smtClean="0"/>
              <a:t>Place in the chart the possible risk activities to where you think they belong.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 Risk, Possible Risk, High Risk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1306</TotalTime>
  <Words>707</Words>
  <Application>Microsoft Office PowerPoint</Application>
  <PresentationFormat>On-screen Show (4:3)</PresentationFormat>
  <Paragraphs>81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Calibri</vt:lpstr>
      <vt:lpstr>Lucida Sans Unicode</vt:lpstr>
      <vt:lpstr>Verdana</vt:lpstr>
      <vt:lpstr>Wingdings 2</vt:lpstr>
      <vt:lpstr>Wingdings 3</vt:lpstr>
      <vt:lpstr>Concourse</vt:lpstr>
      <vt:lpstr>PCH Lesson 1</vt:lpstr>
      <vt:lpstr>Table Of Contents</vt:lpstr>
      <vt:lpstr>Cover Page</vt:lpstr>
      <vt:lpstr>Warm Up</vt:lpstr>
      <vt:lpstr>PCH Lesson 1 Statement of Objectives</vt:lpstr>
      <vt:lpstr>Get Acquainted with Health</vt:lpstr>
      <vt:lpstr>Discussion</vt:lpstr>
      <vt:lpstr>There’s a Hole in My Sidewalk</vt:lpstr>
      <vt:lpstr>No Risk, Possible Risk, High Risk</vt:lpstr>
      <vt:lpstr>Risk Factors</vt:lpstr>
      <vt:lpstr>Serious Health Risks for Youth</vt:lpstr>
      <vt:lpstr>PowerPoint Presentation</vt:lpstr>
      <vt:lpstr>Responsible Decision Making</vt:lpstr>
      <vt:lpstr>Decision Making Steps</vt:lpstr>
      <vt:lpstr>Take Control</vt:lpstr>
      <vt:lpstr>Guided Practice</vt:lpstr>
      <vt:lpstr>Independent Practice/ Closure</vt:lpstr>
    </vt:vector>
  </TitlesOfParts>
  <Company>Charlotte Mecklenburg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PCH Lesson 1</dc:title>
  <dc:creator>kailynv.lockie</dc:creator>
  <cp:lastModifiedBy>Lockie, Kailyn V.</cp:lastModifiedBy>
  <cp:revision>66</cp:revision>
  <cp:lastPrinted>2016-01-29T14:00:32Z</cp:lastPrinted>
  <dcterms:created xsi:type="dcterms:W3CDTF">2015-05-11T11:30:09Z</dcterms:created>
  <dcterms:modified xsi:type="dcterms:W3CDTF">2016-02-08T15:57:14Z</dcterms:modified>
</cp:coreProperties>
</file>