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8"/>
  </p:notesMasterIdLst>
  <p:sldIdLst>
    <p:sldId id="256" r:id="rId3"/>
    <p:sldId id="322" r:id="rId4"/>
    <p:sldId id="320" r:id="rId5"/>
    <p:sldId id="257" r:id="rId6"/>
    <p:sldId id="258" r:id="rId7"/>
    <p:sldId id="259" r:id="rId8"/>
    <p:sldId id="264" r:id="rId9"/>
    <p:sldId id="271" r:id="rId10"/>
    <p:sldId id="265" r:id="rId11"/>
    <p:sldId id="266" r:id="rId12"/>
    <p:sldId id="292" r:id="rId13"/>
    <p:sldId id="303" r:id="rId14"/>
    <p:sldId id="304" r:id="rId15"/>
    <p:sldId id="314" r:id="rId16"/>
    <p:sldId id="305" r:id="rId17"/>
    <p:sldId id="312" r:id="rId18"/>
    <p:sldId id="306" r:id="rId19"/>
    <p:sldId id="313" r:id="rId20"/>
    <p:sldId id="307" r:id="rId21"/>
    <p:sldId id="315" r:id="rId22"/>
    <p:sldId id="309" r:id="rId23"/>
    <p:sldId id="316" r:id="rId24"/>
    <p:sldId id="310" r:id="rId25"/>
    <p:sldId id="293" r:id="rId26"/>
    <p:sldId id="294" r:id="rId27"/>
    <p:sldId id="295" r:id="rId28"/>
    <p:sldId id="296" r:id="rId29"/>
    <p:sldId id="297" r:id="rId30"/>
    <p:sldId id="298" r:id="rId31"/>
    <p:sldId id="299" r:id="rId32"/>
    <p:sldId id="300" r:id="rId33"/>
    <p:sldId id="301" r:id="rId34"/>
    <p:sldId id="302" r:id="rId35"/>
    <p:sldId id="317" r:id="rId36"/>
    <p:sldId id="321" r:id="rId37"/>
    <p:sldId id="318" r:id="rId38"/>
    <p:sldId id="319" r:id="rId39"/>
    <p:sldId id="308" r:id="rId40"/>
    <p:sldId id="323" r:id="rId41"/>
    <p:sldId id="262" r:id="rId42"/>
    <p:sldId id="269" r:id="rId43"/>
    <p:sldId id="275" r:id="rId44"/>
    <p:sldId id="282" r:id="rId45"/>
    <p:sldId id="284" r:id="rId46"/>
    <p:sldId id="278" r:id="rId47"/>
    <p:sldId id="276" r:id="rId48"/>
    <p:sldId id="285" r:id="rId49"/>
    <p:sldId id="286" r:id="rId50"/>
    <p:sldId id="279" r:id="rId51"/>
    <p:sldId id="280" r:id="rId52"/>
    <p:sldId id="281" r:id="rId53"/>
    <p:sldId id="287" r:id="rId54"/>
    <p:sldId id="288" r:id="rId55"/>
    <p:sldId id="289" r:id="rId56"/>
    <p:sldId id="29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C562-9A7B-45D8-83BD-D7968DCDD34C}" type="datetimeFigureOut">
              <a:rPr lang="en-US" smtClean="0"/>
              <a:t>4/6/2016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A0D1F-B47C-4DA7-B225-70A8F0C6F61B}" type="slidenum">
              <a:rPr lang="en-US" smtClean="0"/>
              <a:t>‹#›</a:t>
            </a:fld>
            <a:endParaRPr lang="en-US"/>
          </a:p>
        </p:txBody>
      </p:sp>
    </p:spTree>
    <p:extLst>
      <p:ext uri="{BB962C8B-B14F-4D97-AF65-F5344CB8AC3E}">
        <p14:creationId xmlns:p14="http://schemas.microsoft.com/office/powerpoint/2010/main" val="147719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783A4F1-69EF-4D28-8DDC-86B275C4AC8A}" type="slidenum">
              <a:rPr lang="en-US" altLang="en-US">
                <a:solidFill>
                  <a:prstClr val="black"/>
                </a:solidFill>
                <a:latin typeface="Calibri" panose="020F0502020204030204" pitchFamily="34" charset="0"/>
              </a:rPr>
              <a:pPr eaLnBrk="1" hangingPunct="1"/>
              <a:t>30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2300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F34F99-441D-4196-8A1A-8279C9B53C6E}" type="datetimeFigureOut">
              <a:rPr lang="en-US" smtClean="0"/>
              <a:pPr/>
              <a:t>4/6/2016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607859-076E-45FC-9809-8F96E76FC7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34F99-441D-4196-8A1A-8279C9B53C6E}"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34F99-441D-4196-8A1A-8279C9B53C6E}"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EA74B0-8F14-4349-AB52-929C6D0FBDCE}"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AF1B4B-971C-49EA-B8F1-6ABBE2679AFF}" type="slidenum">
              <a:rPr lang="en-US" altLang="en-US"/>
              <a:pPr/>
              <a:t>‹#›</a:t>
            </a:fld>
            <a:endParaRPr lang="en-US" altLang="en-US"/>
          </a:p>
        </p:txBody>
      </p:sp>
    </p:spTree>
    <p:extLst>
      <p:ext uri="{BB962C8B-B14F-4D97-AF65-F5344CB8AC3E}">
        <p14:creationId xmlns:p14="http://schemas.microsoft.com/office/powerpoint/2010/main" val="273647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0B4208-5FAD-4F59-A52A-7BA2FB370A96}"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DFD945-1798-4FC0-8598-C0CB4385F96F}" type="slidenum">
              <a:rPr lang="en-US" altLang="en-US"/>
              <a:pPr/>
              <a:t>‹#›</a:t>
            </a:fld>
            <a:endParaRPr lang="en-US" altLang="en-US"/>
          </a:p>
        </p:txBody>
      </p:sp>
    </p:spTree>
    <p:extLst>
      <p:ext uri="{BB962C8B-B14F-4D97-AF65-F5344CB8AC3E}">
        <p14:creationId xmlns:p14="http://schemas.microsoft.com/office/powerpoint/2010/main" val="326448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B84432-82D6-4B11-938F-4C4C35767FB6}"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74DC0A-41FA-4067-B0AD-102DB01FAF56}" type="slidenum">
              <a:rPr lang="en-US" altLang="en-US"/>
              <a:pPr/>
              <a:t>‹#›</a:t>
            </a:fld>
            <a:endParaRPr lang="en-US" altLang="en-US"/>
          </a:p>
        </p:txBody>
      </p:sp>
    </p:spTree>
    <p:extLst>
      <p:ext uri="{BB962C8B-B14F-4D97-AF65-F5344CB8AC3E}">
        <p14:creationId xmlns:p14="http://schemas.microsoft.com/office/powerpoint/2010/main" val="138509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14F3CF-E5C9-4F2B-869F-3E82067D313B}"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33A5AA8-0CDB-4E6C-B344-ADCE94A8E750}" type="slidenum">
              <a:rPr lang="en-US" altLang="en-US"/>
              <a:pPr/>
              <a:t>‹#›</a:t>
            </a:fld>
            <a:endParaRPr lang="en-US" altLang="en-US"/>
          </a:p>
        </p:txBody>
      </p:sp>
    </p:spTree>
    <p:extLst>
      <p:ext uri="{BB962C8B-B14F-4D97-AF65-F5344CB8AC3E}">
        <p14:creationId xmlns:p14="http://schemas.microsoft.com/office/powerpoint/2010/main" val="111371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174B63-95D4-4E6D-A063-5AA6547BDBF8}" type="datetime1">
              <a:rPr lang="en-US"/>
              <a:pPr>
                <a:defRPr/>
              </a:pPr>
              <a:t>4/6/2016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C19892B-5B58-4E12-998E-9AC44B7ADEC1}" type="slidenum">
              <a:rPr lang="en-US" altLang="en-US"/>
              <a:pPr/>
              <a:t>‹#›</a:t>
            </a:fld>
            <a:endParaRPr lang="en-US" altLang="en-US"/>
          </a:p>
        </p:txBody>
      </p:sp>
    </p:spTree>
    <p:extLst>
      <p:ext uri="{BB962C8B-B14F-4D97-AF65-F5344CB8AC3E}">
        <p14:creationId xmlns:p14="http://schemas.microsoft.com/office/powerpoint/2010/main" val="156932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C4C788-B57F-46EC-86F7-24C8B16F8212}" type="datetime1">
              <a:rPr lang="en-US"/>
              <a:pPr>
                <a:defRPr/>
              </a:pPr>
              <a:t>4/6/2016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7F514ED-EA20-4353-883C-BA11D783A935}" type="slidenum">
              <a:rPr lang="en-US" altLang="en-US"/>
              <a:pPr/>
              <a:t>‹#›</a:t>
            </a:fld>
            <a:endParaRPr lang="en-US" altLang="en-US"/>
          </a:p>
        </p:txBody>
      </p:sp>
    </p:spTree>
    <p:extLst>
      <p:ext uri="{BB962C8B-B14F-4D97-AF65-F5344CB8AC3E}">
        <p14:creationId xmlns:p14="http://schemas.microsoft.com/office/powerpoint/2010/main" val="249372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7ED1A4-63E3-46AC-B286-32C35522121A}" type="datetime1">
              <a:rPr lang="en-US"/>
              <a:pPr>
                <a:defRPr/>
              </a:pPr>
              <a:t>4/6/2016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E42754D-3556-4DFB-9DA5-75BD91F7C709}" type="slidenum">
              <a:rPr lang="en-US" altLang="en-US"/>
              <a:pPr/>
              <a:t>‹#›</a:t>
            </a:fld>
            <a:endParaRPr lang="en-US" altLang="en-US"/>
          </a:p>
        </p:txBody>
      </p:sp>
    </p:spTree>
    <p:extLst>
      <p:ext uri="{BB962C8B-B14F-4D97-AF65-F5344CB8AC3E}">
        <p14:creationId xmlns:p14="http://schemas.microsoft.com/office/powerpoint/2010/main" val="3490980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59DAF2-8ECD-454A-AE34-5E7FA5318A6E}"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D52AF5-B600-47FC-8789-12471D8C1EB5}" type="slidenum">
              <a:rPr lang="en-US" altLang="en-US"/>
              <a:pPr/>
              <a:t>‹#›</a:t>
            </a:fld>
            <a:endParaRPr lang="en-US" altLang="en-US"/>
          </a:p>
        </p:txBody>
      </p:sp>
    </p:spTree>
    <p:extLst>
      <p:ext uri="{BB962C8B-B14F-4D97-AF65-F5344CB8AC3E}">
        <p14:creationId xmlns:p14="http://schemas.microsoft.com/office/powerpoint/2010/main" val="413981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34F99-441D-4196-8A1A-8279C9B53C6E}"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4C3D7A-69FE-4AF0-B0B3-52977341EEFA}"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3A8AD2D-9D6A-45FD-933B-ACA7BB95097F}" type="slidenum">
              <a:rPr lang="en-US" altLang="en-US"/>
              <a:pPr/>
              <a:t>‹#›</a:t>
            </a:fld>
            <a:endParaRPr lang="en-US" altLang="en-US"/>
          </a:p>
        </p:txBody>
      </p:sp>
    </p:spTree>
    <p:extLst>
      <p:ext uri="{BB962C8B-B14F-4D97-AF65-F5344CB8AC3E}">
        <p14:creationId xmlns:p14="http://schemas.microsoft.com/office/powerpoint/2010/main" val="127611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5D263D-99CB-4EE3-8C8D-17E38A6587E1}"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FA174C-7828-42CD-9E5D-768AB4F98553}" type="slidenum">
              <a:rPr lang="en-US" altLang="en-US"/>
              <a:pPr/>
              <a:t>‹#›</a:t>
            </a:fld>
            <a:endParaRPr lang="en-US" altLang="en-US"/>
          </a:p>
        </p:txBody>
      </p:sp>
    </p:spTree>
    <p:extLst>
      <p:ext uri="{BB962C8B-B14F-4D97-AF65-F5344CB8AC3E}">
        <p14:creationId xmlns:p14="http://schemas.microsoft.com/office/powerpoint/2010/main" val="870653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DD890F-140E-44FF-B8D7-AAAD0CCAD4A5}"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9933B3F-ABBC-4D00-BD30-8F2A48496F37}" type="slidenum">
              <a:rPr lang="en-US" altLang="en-US"/>
              <a:pPr/>
              <a:t>‹#›</a:t>
            </a:fld>
            <a:endParaRPr lang="en-US" altLang="en-US"/>
          </a:p>
        </p:txBody>
      </p:sp>
    </p:spTree>
    <p:extLst>
      <p:ext uri="{BB962C8B-B14F-4D97-AF65-F5344CB8AC3E}">
        <p14:creationId xmlns:p14="http://schemas.microsoft.com/office/powerpoint/2010/main" val="239807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F34F99-441D-4196-8A1A-8279C9B53C6E}"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07859-076E-45FC-9809-8F96E76FC7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34F99-441D-4196-8A1A-8279C9B53C6E}"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F34F99-441D-4196-8A1A-8279C9B53C6E}"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F34F99-441D-4196-8A1A-8279C9B53C6E}"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34F99-441D-4196-8A1A-8279C9B53C6E}"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34F99-441D-4196-8A1A-8279C9B53C6E}"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07859-076E-45FC-9809-8F96E76FC7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F34F99-441D-4196-8A1A-8279C9B53C6E}"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E607859-076E-45FC-9809-8F96E76FC7F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F34F99-441D-4196-8A1A-8279C9B53C6E}" type="datetimeFigureOut">
              <a:rPr lang="en-US" smtClean="0"/>
              <a:pPr/>
              <a:t>4/6/2016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607859-076E-45FC-9809-8F96E76FC7F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3CDDD"/>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fld id="{CAB3841C-2E32-4472-844E-185706CC473F}" type="datetime1">
              <a:rPr lang="en-US">
                <a:ea typeface="ＭＳ Ｐゴシック" panose="020B0600070205080204" pitchFamily="34" charset="-128"/>
              </a:rPr>
              <a:pPr fontAlgn="base">
                <a:spcBef>
                  <a:spcPct val="0"/>
                </a:spcBef>
                <a:spcAft>
                  <a:spcPct val="0"/>
                </a:spcAft>
                <a:defRPr/>
              </a:pPr>
              <a:t>4/6/2016</a:t>
            </a:fld>
            <a:endParaRPr lang="en-US">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B5C83746-D555-4D64-BB49-8FE581A62010}" type="slidenum">
              <a:rPr lang="en-US" altLang="en-US" smtClean="0">
                <a:ea typeface="ＭＳ Ｐゴシック" panose="020B0600070205080204" pitchFamily="34" charset="-128"/>
              </a:rPr>
              <a:pPr fontAlgn="base">
                <a:spcBef>
                  <a:spcPct val="0"/>
                </a:spcBef>
                <a:spcAft>
                  <a:spcPct val="0"/>
                </a:spcAft>
              </a:pPr>
              <a:t>‹#›</a:t>
            </a:fld>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18036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app.discoveryeducation.com/player/view/assetGuid/0CFCFD0D-525D-4AEC-8C4A-40B7E8B7BE7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thenationalcampaign.org/tooyou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Lesson 10</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9.ICR.3 Create strategies that develop and maintain reproductive and sexual health</a:t>
            </a:r>
          </a:p>
          <a:p>
            <a:r>
              <a:rPr lang="en-US" dirty="0" smtClean="0"/>
              <a:t>9.ICR.3.3 Illustrate skills related to safe and effective use of methods to prevent STDs as well as access resources for testing and treatment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STDs- An Epidemic</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r>
              <a:rPr lang="en-US" sz="3600" dirty="0" smtClean="0"/>
              <a:t>There are more than 25 sexually transmitted diseases</a:t>
            </a:r>
          </a:p>
          <a:p>
            <a:r>
              <a:rPr lang="en-US" sz="3600" dirty="0" smtClean="0"/>
              <a:t>Every year, an estimated 15 million people in the US contract a new STD. More than 65 million people in the US currently have an incurable STD</a:t>
            </a:r>
          </a:p>
          <a:p>
            <a:r>
              <a:rPr lang="en-US" sz="3600" dirty="0" smtClean="0"/>
              <a:t>Every year approximately 4 million teenagers contract a new STD.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r>
              <a:rPr lang="en-US" sz="3200" dirty="0"/>
              <a:t>Teenagers are especially vulnerable to spreading and contracting STDs because: </a:t>
            </a:r>
            <a:br>
              <a:rPr lang="en-US" sz="3200" dirty="0"/>
            </a:br>
            <a:r>
              <a:rPr lang="en-US" sz="3200" dirty="0"/>
              <a:t>Many have no symptoms</a:t>
            </a:r>
          </a:p>
          <a:p>
            <a:r>
              <a:rPr lang="en-US" sz="3200" dirty="0"/>
              <a:t>Many sexually active teenagers and young adults are more likely than other age groups to have multiple sex partners</a:t>
            </a:r>
          </a:p>
          <a:p>
            <a:r>
              <a:rPr lang="en-US" sz="3200" dirty="0"/>
              <a:t>The cervix of adolescent females is more at risk for STD infection than older females</a:t>
            </a:r>
            <a:br>
              <a:rPr lang="en-US" sz="3200" dirty="0"/>
            </a:br>
            <a:endParaRPr lang="en-US" sz="3200" dirty="0"/>
          </a:p>
          <a:p>
            <a:endParaRPr lang="en-US" sz="3200" dirty="0"/>
          </a:p>
        </p:txBody>
      </p:sp>
    </p:spTree>
    <p:extLst>
      <p:ext uri="{BB962C8B-B14F-4D97-AF65-F5344CB8AC3E}">
        <p14:creationId xmlns:p14="http://schemas.microsoft.com/office/powerpoint/2010/main" val="2443170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ea typeface="ＭＳ Ｐゴシック" panose="020B0600070205080204" pitchFamily="34" charset="-128"/>
              </a:rPr>
              <a:t>How STDs are spread</a:t>
            </a:r>
          </a:p>
        </p:txBody>
      </p:sp>
      <p:sp>
        <p:nvSpPr>
          <p:cNvPr id="12291" name="Content Placeholder 2"/>
          <p:cNvSpPr>
            <a:spLocks noGrp="1"/>
          </p:cNvSpPr>
          <p:nvPr>
            <p:ph idx="1"/>
          </p:nvPr>
        </p:nvSpPr>
        <p:spPr/>
        <p:txBody>
          <a:bodyPr/>
          <a:lstStyle/>
          <a:p>
            <a:r>
              <a:rPr lang="en-US" altLang="en-US" smtClean="0">
                <a:ea typeface="ＭＳ Ｐゴシック" panose="020B0600070205080204" pitchFamily="34" charset="-128"/>
              </a:rPr>
              <a:t>Even one sexual encounter can lead to contracting an STD</a:t>
            </a:r>
          </a:p>
          <a:p>
            <a:r>
              <a:rPr lang="en-US" altLang="en-US" smtClean="0">
                <a:ea typeface="ＭＳ Ｐゴシック" panose="020B0600070205080204" pitchFamily="34" charset="-128"/>
              </a:rPr>
              <a:t>One person infected with an STD can put many people at risk</a:t>
            </a:r>
          </a:p>
          <a:p>
            <a:r>
              <a:rPr lang="en-US" altLang="en-US" smtClean="0">
                <a:ea typeface="ＭＳ Ｐゴシック" panose="020B0600070205080204" pitchFamily="34" charset="-128"/>
              </a:rPr>
              <a:t>The more sexual partners you have, the more likely it is that you will be exposed to an STD</a:t>
            </a:r>
          </a:p>
          <a:p>
            <a:r>
              <a:rPr lang="en-US" altLang="en-US" smtClean="0">
                <a:ea typeface="ＭＳ Ｐゴシック" panose="020B0600070205080204" pitchFamily="34" charset="-128"/>
              </a:rPr>
              <a:t>When you have sex with someone, you are exposed to possible STDs from every other partner they have been with</a:t>
            </a:r>
          </a:p>
        </p:txBody>
      </p:sp>
    </p:spTree>
    <p:extLst>
      <p:ext uri="{BB962C8B-B14F-4D97-AF65-F5344CB8AC3E}">
        <p14:creationId xmlns:p14="http://schemas.microsoft.com/office/powerpoint/2010/main" val="397625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ea typeface="ＭＳ Ｐゴシック" panose="020B0600070205080204" pitchFamily="34" charset="-128"/>
              </a:rPr>
              <a:t>Chlamydia</a:t>
            </a:r>
          </a:p>
        </p:txBody>
      </p:sp>
      <p:sp>
        <p:nvSpPr>
          <p:cNvPr id="13315" name="Content Placeholder 2"/>
          <p:cNvSpPr>
            <a:spLocks noGrp="1"/>
          </p:cNvSpPr>
          <p:nvPr>
            <p:ph idx="1"/>
          </p:nvPr>
        </p:nvSpPr>
        <p:spPr/>
        <p:txBody>
          <a:bodyPr/>
          <a:lstStyle/>
          <a:p>
            <a:r>
              <a:rPr lang="en-US" altLang="en-US" sz="2800" dirty="0" smtClean="0">
                <a:ea typeface="ＭＳ Ｐゴシック" panose="020B0600070205080204" pitchFamily="34" charset="-128"/>
              </a:rPr>
              <a:t>Common </a:t>
            </a:r>
            <a:r>
              <a:rPr lang="en-US" altLang="en-US" sz="2800" b="1" dirty="0" smtClean="0">
                <a:ea typeface="ＭＳ Ｐゴシック" panose="020B0600070205080204" pitchFamily="34" charset="-128"/>
              </a:rPr>
              <a:t>bacterial</a:t>
            </a:r>
            <a:r>
              <a:rPr lang="en-US" altLang="en-US" sz="2800" dirty="0" smtClean="0">
                <a:ea typeface="ＭＳ Ｐゴシック" panose="020B0600070205080204" pitchFamily="34" charset="-128"/>
              </a:rPr>
              <a:t> STD, infecting 3 million people in the US each year- affects cervix and moves upwards</a:t>
            </a:r>
          </a:p>
          <a:p>
            <a:r>
              <a:rPr lang="en-US" altLang="en-US" sz="2800" dirty="0" smtClean="0">
                <a:ea typeface="ＭＳ Ｐゴシック" panose="020B0600070205080204" pitchFamily="34" charset="-128"/>
              </a:rPr>
              <a:t>75% of women and 50% of men have no symptoms</a:t>
            </a:r>
          </a:p>
          <a:p>
            <a:r>
              <a:rPr lang="en-US" altLang="en-US" sz="2800" dirty="0" smtClean="0">
                <a:ea typeface="ＭＳ Ｐゴシック" panose="020B0600070205080204" pitchFamily="34" charset="-128"/>
              </a:rPr>
              <a:t>If symptoms are present they may include abnormal discharges or a burning sensation when urinating</a:t>
            </a:r>
          </a:p>
          <a:p>
            <a:r>
              <a:rPr lang="en-US" altLang="en-US" sz="2800" dirty="0" smtClean="0">
                <a:ea typeface="ＭＳ Ｐゴシック" panose="020B0600070205080204" pitchFamily="34" charset="-128"/>
              </a:rPr>
              <a:t>If left untreated, can lead to Pelvic Inflammatory Disease, lead to infertility</a:t>
            </a:r>
          </a:p>
          <a:p>
            <a:r>
              <a:rPr lang="en-US" altLang="en-US" sz="2800" dirty="0" smtClean="0">
                <a:ea typeface="ＭＳ Ｐゴシック" panose="020B0600070205080204" pitchFamily="34" charset="-128"/>
              </a:rPr>
              <a:t>Transmitted: vaginal, anal or oral sex and diagnosed through lab tests</a:t>
            </a:r>
          </a:p>
        </p:txBody>
      </p:sp>
    </p:spTree>
    <p:extLst>
      <p:ext uri="{BB962C8B-B14F-4D97-AF65-F5344CB8AC3E}">
        <p14:creationId xmlns:p14="http://schemas.microsoft.com/office/powerpoint/2010/main" val="3893316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Chlamydia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616" y="2057400"/>
            <a:ext cx="6126767" cy="4163219"/>
          </a:xfrm>
        </p:spPr>
      </p:pic>
    </p:spTree>
    <p:extLst>
      <p:ext uri="{BB962C8B-B14F-4D97-AF65-F5344CB8AC3E}">
        <p14:creationId xmlns:p14="http://schemas.microsoft.com/office/powerpoint/2010/main" val="3726535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anose="020B0600070205080204" pitchFamily="34" charset="-128"/>
              </a:rPr>
              <a:t>Gonorrhea</a:t>
            </a:r>
          </a:p>
        </p:txBody>
      </p:sp>
      <p:sp>
        <p:nvSpPr>
          <p:cNvPr id="14339" name="Content Placeholder 2"/>
          <p:cNvSpPr>
            <a:spLocks noGrp="1"/>
          </p:cNvSpPr>
          <p:nvPr>
            <p:ph idx="1"/>
          </p:nvPr>
        </p:nvSpPr>
        <p:spPr>
          <a:xfrm>
            <a:off x="457200" y="1219200"/>
            <a:ext cx="8229600" cy="4754563"/>
          </a:xfrm>
        </p:spPr>
        <p:txBody>
          <a:bodyPr/>
          <a:lstStyle/>
          <a:p>
            <a:r>
              <a:rPr lang="en-US" altLang="en-US" sz="2400" b="1" dirty="0" smtClean="0">
                <a:ea typeface="ＭＳ Ｐゴシック" panose="020B0600070205080204" pitchFamily="34" charset="-128"/>
              </a:rPr>
              <a:t>Bacterial</a:t>
            </a:r>
            <a:r>
              <a:rPr lang="en-US" altLang="en-US" sz="2400" dirty="0" smtClean="0">
                <a:ea typeface="ＭＳ Ｐゴシック" panose="020B0600070205080204" pitchFamily="34" charset="-128"/>
              </a:rPr>
              <a:t> STD, infecting 650,000 each year</a:t>
            </a:r>
          </a:p>
          <a:p>
            <a:r>
              <a:rPr lang="en-US" altLang="en-US" sz="2400" dirty="0" smtClean="0">
                <a:ea typeface="ＭＳ Ｐゴシック" panose="020B0600070205080204" pitchFamily="34" charset="-128"/>
              </a:rPr>
              <a:t>Although many may have no symptoms at all, symptoms may include a burning sensation when urinating or abnormal discharge. In women, symptoms may be mild and mistaken for a vaginal infection</a:t>
            </a:r>
          </a:p>
          <a:p>
            <a:r>
              <a:rPr lang="en-US" altLang="en-US" sz="2400" dirty="0" smtClean="0">
                <a:ea typeface="ＭＳ Ｐゴシック" panose="020B0600070205080204" pitchFamily="34" charset="-128"/>
              </a:rPr>
              <a:t>Transmitted to either partner through vaginal, anal or oral sex and is diagnosed through lab tests</a:t>
            </a:r>
          </a:p>
          <a:p>
            <a:r>
              <a:rPr lang="en-US" altLang="en-US" sz="2400" dirty="0" smtClean="0">
                <a:ea typeface="ＭＳ Ｐゴシック" panose="020B0600070205080204" pitchFamily="34" charset="-128"/>
              </a:rPr>
              <a:t>Can be cured through antibiotics but remains a common cause of PID, which can lead to infertility and life threatening pregnancies</a:t>
            </a:r>
          </a:p>
          <a:p>
            <a:r>
              <a:rPr lang="en-US" sz="2400" dirty="0"/>
              <a:t>In men, gonorrhea can cause a painful condition in the tubes attached to the testicles. In rare cases, this may cause a man to be sterile, or prevent him from being able to father a child.</a:t>
            </a:r>
            <a:endParaRPr lang="en-US" altLang="en-US" sz="2400" dirty="0" smtClean="0">
              <a:ea typeface="ＭＳ Ｐゴシック" panose="020B0600070205080204" pitchFamily="34" charset="-128"/>
            </a:endParaRPr>
          </a:p>
        </p:txBody>
      </p:sp>
    </p:spTree>
    <p:extLst>
      <p:ext uri="{BB962C8B-B14F-4D97-AF65-F5344CB8AC3E}">
        <p14:creationId xmlns:p14="http://schemas.microsoft.com/office/powerpoint/2010/main" val="3421004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127333" cy="4843117"/>
          </a:xfrm>
        </p:spPr>
      </p:pic>
    </p:spTree>
    <p:extLst>
      <p:ext uri="{BB962C8B-B14F-4D97-AF65-F5344CB8AC3E}">
        <p14:creationId xmlns:p14="http://schemas.microsoft.com/office/powerpoint/2010/main" val="91590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en-US" altLang="en-US" dirty="0" smtClean="0">
                <a:ea typeface="ＭＳ Ｐゴシック" panose="020B0600070205080204" pitchFamily="34" charset="-128"/>
              </a:rPr>
              <a:t>Genital Herpes- HSV 2</a:t>
            </a:r>
          </a:p>
        </p:txBody>
      </p:sp>
      <p:sp>
        <p:nvSpPr>
          <p:cNvPr id="15363" name="Content Placeholder 2"/>
          <p:cNvSpPr>
            <a:spLocks noGrp="1"/>
          </p:cNvSpPr>
          <p:nvPr>
            <p:ph idx="1"/>
          </p:nvPr>
        </p:nvSpPr>
        <p:spPr>
          <a:xfrm>
            <a:off x="457200" y="1066800"/>
            <a:ext cx="8229600" cy="4525963"/>
          </a:xfrm>
        </p:spPr>
        <p:txBody>
          <a:bodyPr/>
          <a:lstStyle/>
          <a:p>
            <a:r>
              <a:rPr lang="en-US" altLang="en-US" sz="2800" b="1" dirty="0" smtClean="0">
                <a:ea typeface="ＭＳ Ｐゴシック" panose="020B0600070205080204" pitchFamily="34" charset="-128"/>
              </a:rPr>
              <a:t>Viral</a:t>
            </a:r>
            <a:r>
              <a:rPr lang="en-US" altLang="en-US" sz="2800" dirty="0" smtClean="0">
                <a:ea typeface="ＭＳ Ｐゴシック" panose="020B0600070205080204" pitchFamily="34" charset="-128"/>
              </a:rPr>
              <a:t> STD and infects 1 million people each year in the US, including 650,000 people aged 15-24</a:t>
            </a:r>
          </a:p>
          <a:p>
            <a:r>
              <a:rPr lang="en-US" altLang="en-US" sz="2800" dirty="0" smtClean="0">
                <a:ea typeface="ＭＳ Ｐゴシック" panose="020B0600070205080204" pitchFamily="34" charset="-128"/>
              </a:rPr>
              <a:t>Most widespread in the US today, with 45 million currently infected </a:t>
            </a:r>
          </a:p>
          <a:p>
            <a:r>
              <a:rPr lang="en-US" altLang="en-US" sz="2800" dirty="0" smtClean="0">
                <a:ea typeface="ＭＳ Ｐゴシック" panose="020B0600070205080204" pitchFamily="34" charset="-128"/>
              </a:rPr>
              <a:t>Over 90% of people that tested positive for genital herpes did not know they had it</a:t>
            </a:r>
          </a:p>
          <a:p>
            <a:r>
              <a:rPr lang="en-US" altLang="en-US" sz="2800" dirty="0" smtClean="0">
                <a:ea typeface="ＭＳ Ｐゴシック" panose="020B0600070205080204" pitchFamily="34" charset="-128"/>
              </a:rPr>
              <a:t>Incurable- Have it for life</a:t>
            </a:r>
          </a:p>
          <a:p>
            <a:r>
              <a:rPr lang="en-US" altLang="en-US" sz="2800" dirty="0" smtClean="0">
                <a:ea typeface="ＭＳ Ｐゴシック" panose="020B0600070205080204" pitchFamily="34" charset="-128"/>
              </a:rPr>
              <a:t>Symptoms: painful, reoccurring blisters or sores on or around the genitals or rectum</a:t>
            </a:r>
          </a:p>
          <a:p>
            <a:r>
              <a:rPr lang="en-US" altLang="en-US" sz="2800" dirty="0" smtClean="0">
                <a:ea typeface="ＭＳ Ｐゴシック" panose="020B0600070205080204" pitchFamily="34" charset="-128"/>
              </a:rPr>
              <a:t>Transmitted through sexual contact, including vaginal, oral and anal sex with an infected partner</a:t>
            </a:r>
          </a:p>
          <a:p>
            <a:r>
              <a:rPr lang="en-US" altLang="en-US" sz="2800" dirty="0" smtClean="0">
                <a:ea typeface="ＭＳ Ｐゴシック" panose="020B0600070205080204" pitchFamily="34" charset="-128"/>
              </a:rPr>
              <a:t>Medications can help with outbreaks</a:t>
            </a:r>
          </a:p>
          <a:p>
            <a:endParaRPr lang="en-US" altLang="en-US" sz="2800" dirty="0" smtClean="0">
              <a:ea typeface="ＭＳ Ｐゴシック" panose="020B0600070205080204" pitchFamily="34" charset="-128"/>
            </a:endParaRPr>
          </a:p>
        </p:txBody>
      </p:sp>
    </p:spTree>
    <p:extLst>
      <p:ext uri="{BB962C8B-B14F-4D97-AF65-F5344CB8AC3E}">
        <p14:creationId xmlns:p14="http://schemas.microsoft.com/office/powerpoint/2010/main" val="174806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Herpes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547" y="1828800"/>
            <a:ext cx="6238906" cy="4239419"/>
          </a:xfrm>
        </p:spPr>
      </p:pic>
    </p:spTree>
    <p:extLst>
      <p:ext uri="{BB962C8B-B14F-4D97-AF65-F5344CB8AC3E}">
        <p14:creationId xmlns:p14="http://schemas.microsoft.com/office/powerpoint/2010/main" val="321968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lstStyle/>
          <a:p>
            <a:r>
              <a:rPr lang="en-US" altLang="en-US" smtClean="0">
                <a:ea typeface="ＭＳ Ｐゴシック" panose="020B0600070205080204" pitchFamily="34" charset="-128"/>
              </a:rPr>
              <a:t>HIV/AIDs</a:t>
            </a:r>
          </a:p>
        </p:txBody>
      </p:sp>
      <p:sp>
        <p:nvSpPr>
          <p:cNvPr id="16387" name="Content Placeholder 2"/>
          <p:cNvSpPr>
            <a:spLocks noGrp="1"/>
          </p:cNvSpPr>
          <p:nvPr>
            <p:ph idx="1"/>
          </p:nvPr>
        </p:nvSpPr>
        <p:spPr>
          <a:xfrm>
            <a:off x="457200" y="1066800"/>
            <a:ext cx="8229600" cy="4525963"/>
          </a:xfrm>
        </p:spPr>
        <p:txBody>
          <a:bodyPr/>
          <a:lstStyle/>
          <a:p>
            <a:r>
              <a:rPr lang="en-US" altLang="en-US" sz="2400" dirty="0" smtClean="0">
                <a:ea typeface="ＭＳ Ｐゴシック" panose="020B0600070205080204" pitchFamily="34" charset="-128"/>
              </a:rPr>
              <a:t>AIDS  is caused by Human Immunodeficiency </a:t>
            </a:r>
            <a:r>
              <a:rPr lang="en-US" altLang="en-US" sz="2400" b="1" dirty="0" smtClean="0">
                <a:ea typeface="ＭＳ Ｐゴシック" panose="020B0600070205080204" pitchFamily="34" charset="-128"/>
              </a:rPr>
              <a:t>Virus</a:t>
            </a:r>
            <a:r>
              <a:rPr lang="en-US" altLang="en-US" sz="2400" dirty="0" smtClean="0">
                <a:ea typeface="ＭＳ Ｐゴシック" panose="020B0600070205080204" pitchFamily="34" charset="-128"/>
              </a:rPr>
              <a:t> (HIV). More than 1 million Americans may be infected with HIV with ¼ unaware  of their infection</a:t>
            </a:r>
          </a:p>
          <a:p>
            <a:r>
              <a:rPr lang="en-US" altLang="en-US" sz="2400" dirty="0" smtClean="0">
                <a:ea typeface="ＭＳ Ｐゴシック" panose="020B0600070205080204" pitchFamily="34" charset="-128"/>
              </a:rPr>
              <a:t>AIDS is most often treated through sexual contact</a:t>
            </a:r>
          </a:p>
          <a:p>
            <a:r>
              <a:rPr lang="en-US" altLang="en-US" sz="2400" dirty="0" smtClean="0">
                <a:ea typeface="ＭＳ Ｐゴシック" panose="020B0600070205080204" pitchFamily="34" charset="-128"/>
              </a:rPr>
              <a:t>Spread through sexual contact, contact through infected blood, sharing contaminated needles, or through childbirth</a:t>
            </a:r>
          </a:p>
          <a:p>
            <a:r>
              <a:rPr lang="en-US" altLang="en-US" sz="2400" dirty="0" smtClean="0">
                <a:ea typeface="ＭＳ Ｐゴシック" panose="020B0600070205080204" pitchFamily="34" charset="-128"/>
              </a:rPr>
              <a:t>Many do not show symptoms when first infected, but some show flu-like illness within a month or two.</a:t>
            </a:r>
          </a:p>
          <a:p>
            <a:r>
              <a:rPr lang="en-US" altLang="en-US" sz="2400" dirty="0" smtClean="0">
                <a:ea typeface="ＭＳ Ｐゴシック" panose="020B0600070205080204" pitchFamily="34" charset="-128"/>
              </a:rPr>
              <a:t>Fever, headache, tiredness and enlarged lymph nodes- disappear within a week to month</a:t>
            </a:r>
          </a:p>
          <a:p>
            <a:r>
              <a:rPr lang="en-US" altLang="en-US" sz="2400" dirty="0" smtClean="0">
                <a:ea typeface="ＭＳ Ｐゴシック" panose="020B0600070205080204" pitchFamily="34" charset="-128"/>
              </a:rPr>
              <a:t>Spreads quick and kills cells in the immune system</a:t>
            </a:r>
          </a:p>
          <a:p>
            <a:r>
              <a:rPr lang="en-US" altLang="en-US" sz="2400" dirty="0" smtClean="0">
                <a:ea typeface="ＭＳ Ｐゴシック" panose="020B0600070205080204" pitchFamily="34" charset="-128"/>
              </a:rPr>
              <a:t>Incurable- drugs can suppress the virus, but do not cure HIV infection</a:t>
            </a:r>
          </a:p>
        </p:txBody>
      </p:sp>
    </p:spTree>
    <p:extLst>
      <p:ext uri="{BB962C8B-B14F-4D97-AF65-F5344CB8AC3E}">
        <p14:creationId xmlns:p14="http://schemas.microsoft.com/office/powerpoint/2010/main" val="2059451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STD Pre Assessment</a:t>
            </a:r>
            <a:endParaRPr lang="en-US" dirty="0"/>
          </a:p>
        </p:txBody>
      </p:sp>
      <p:sp>
        <p:nvSpPr>
          <p:cNvPr id="3" name="Content Placeholder 2"/>
          <p:cNvSpPr>
            <a:spLocks noGrp="1"/>
          </p:cNvSpPr>
          <p:nvPr>
            <p:ph idx="1"/>
          </p:nvPr>
        </p:nvSpPr>
        <p:spPr/>
        <p:txBody>
          <a:bodyPr/>
          <a:lstStyle/>
          <a:p>
            <a:r>
              <a:rPr lang="en-US" dirty="0" smtClean="0"/>
              <a:t>Complete the STD Pre Assessment worksheet independently</a:t>
            </a:r>
            <a:endParaRPr lang="en-US" dirty="0"/>
          </a:p>
        </p:txBody>
      </p:sp>
    </p:spTree>
    <p:extLst>
      <p:ext uri="{BB962C8B-B14F-4D97-AF65-F5344CB8AC3E}">
        <p14:creationId xmlns:p14="http://schemas.microsoft.com/office/powerpoint/2010/main" val="221638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477" y="1676400"/>
            <a:ext cx="6351045" cy="4315619"/>
          </a:xfrm>
        </p:spPr>
      </p:pic>
    </p:spTree>
    <p:extLst>
      <p:ext uri="{BB962C8B-B14F-4D97-AF65-F5344CB8AC3E}">
        <p14:creationId xmlns:p14="http://schemas.microsoft.com/office/powerpoint/2010/main" val="640884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Syphilis</a:t>
            </a:r>
            <a:endParaRPr lang="en-US" dirty="0"/>
          </a:p>
        </p:txBody>
      </p:sp>
      <p:sp>
        <p:nvSpPr>
          <p:cNvPr id="3" name="Content Placeholder 2"/>
          <p:cNvSpPr>
            <a:spLocks noGrp="1"/>
          </p:cNvSpPr>
          <p:nvPr>
            <p:ph idx="1"/>
          </p:nvPr>
        </p:nvSpPr>
        <p:spPr>
          <a:xfrm>
            <a:off x="457200" y="685800"/>
            <a:ext cx="8229600" cy="5943600"/>
          </a:xfrm>
        </p:spPr>
        <p:txBody>
          <a:bodyPr/>
          <a:lstStyle/>
          <a:p>
            <a:r>
              <a:rPr lang="en-US" sz="2200" dirty="0" smtClean="0"/>
              <a:t>Can cause long-term complications if not treated correctly. Symptoms in adults are divided into stages. These stages are primary, secondary, latent, and late syphilis. </a:t>
            </a:r>
          </a:p>
          <a:p>
            <a:r>
              <a:rPr lang="en-US" sz="2200" b="1" dirty="0" smtClean="0"/>
              <a:t>Bacterial</a:t>
            </a:r>
            <a:r>
              <a:rPr lang="en-US" sz="2200" dirty="0" smtClean="0"/>
              <a:t> infection- treatable by antibiotics</a:t>
            </a:r>
          </a:p>
          <a:p>
            <a:r>
              <a:rPr lang="en-US" sz="2200" dirty="0" smtClean="0"/>
              <a:t>Can get by direct contact with a syphilis sore during anal, vaginal, or oral sex. Sores can be found on the penis, vagina, anus, in the rectum, or on the lips and in the mouth. Syphilis can also be spread from an infected mother to her unborn baby.</a:t>
            </a:r>
          </a:p>
          <a:p>
            <a:r>
              <a:rPr lang="en-US" sz="2200" dirty="0" smtClean="0"/>
              <a:t>Symptoms: Starts with a painless sore, which goes away after 3-6 weeks. However- the infection is not gone</a:t>
            </a:r>
          </a:p>
          <a:p>
            <a:r>
              <a:rPr lang="en-US" sz="2200" dirty="0" smtClean="0"/>
              <a:t>Secondary stage- skin rashes or sore in mouth, vagina or anus. Rash is rough, red or reddish brown spots. Other signs are fever, sore throat, headaches, weight loss. Again will go away</a:t>
            </a:r>
          </a:p>
          <a:p>
            <a:r>
              <a:rPr lang="en-US" sz="2200" dirty="0" smtClean="0"/>
              <a:t>Latent and late stage- Can have for years without knowing. Difficulty coordinating muscle movements, paralysis, organ damage and death</a:t>
            </a:r>
          </a:p>
          <a:p>
            <a:endParaRPr lang="en-US" sz="2200" dirty="0" smtClean="0"/>
          </a:p>
          <a:p>
            <a:endParaRPr lang="en-US" sz="2200" dirty="0"/>
          </a:p>
        </p:txBody>
      </p:sp>
    </p:spTree>
    <p:extLst>
      <p:ext uri="{BB962C8B-B14F-4D97-AF65-F5344CB8AC3E}">
        <p14:creationId xmlns:p14="http://schemas.microsoft.com/office/powerpoint/2010/main" val="550600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Syphilis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547" y="1905000"/>
            <a:ext cx="6238906" cy="4239419"/>
          </a:xfrm>
        </p:spPr>
      </p:pic>
    </p:spTree>
    <p:extLst>
      <p:ext uri="{BB962C8B-B14F-4D97-AF65-F5344CB8AC3E}">
        <p14:creationId xmlns:p14="http://schemas.microsoft.com/office/powerpoint/2010/main" val="1092542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Human Papilloma Virus</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200" dirty="0" smtClean="0"/>
              <a:t>Virus- most common sexually transmitted infection in the US</a:t>
            </a:r>
          </a:p>
          <a:p>
            <a:r>
              <a:rPr lang="en-US" sz="2200" dirty="0"/>
              <a:t>You can get HPV by having oral, vaginal, or anal sex with someone who has the virus. It is most commonly spread during vaginal or anal sex. HPV can be passed even when an infected person has no signs or symptoms</a:t>
            </a:r>
            <a:r>
              <a:rPr lang="en-US" sz="2200" dirty="0" smtClean="0"/>
              <a:t>.</a:t>
            </a:r>
          </a:p>
          <a:p>
            <a:r>
              <a:rPr lang="en-US" sz="2200" dirty="0"/>
              <a:t>In most cases, HPV goes away on its own and does not cause any health problems. But when HPV does not go away, it can cause health problems like genital warts and cancer. </a:t>
            </a:r>
            <a:r>
              <a:rPr lang="en-US" sz="2200" dirty="0" smtClean="0"/>
              <a:t>Take note- it is a virus, so you have the virus for life.</a:t>
            </a:r>
          </a:p>
          <a:p>
            <a:r>
              <a:rPr lang="en-US" sz="2200" dirty="0"/>
              <a:t>HPV can cause cervical and other cancers including cancer of the vulva, vagina, penis, or anus. It can also cause cancer in the back of the throat, including the base of the tongue and </a:t>
            </a:r>
            <a:r>
              <a:rPr lang="en-US" sz="2200" dirty="0" smtClean="0"/>
              <a:t>tonsils. Cancer often takes years to develop</a:t>
            </a:r>
          </a:p>
          <a:p>
            <a:r>
              <a:rPr lang="en-US" sz="2200" dirty="0" smtClean="0"/>
              <a:t>Prevention: Series of shots for males and females</a:t>
            </a:r>
          </a:p>
          <a:p>
            <a:r>
              <a:rPr lang="en-US" sz="2200" dirty="0" smtClean="0"/>
              <a:t>No symptoms</a:t>
            </a:r>
          </a:p>
          <a:p>
            <a:endParaRPr lang="en-US" sz="2200" dirty="0"/>
          </a:p>
        </p:txBody>
      </p:sp>
    </p:spTree>
    <p:extLst>
      <p:ext uri="{BB962C8B-B14F-4D97-AF65-F5344CB8AC3E}">
        <p14:creationId xmlns:p14="http://schemas.microsoft.com/office/powerpoint/2010/main" val="294556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5029200" y="1981200"/>
            <a:ext cx="3505200" cy="1470025"/>
          </a:xfrm>
        </p:spPr>
        <p:txBody>
          <a:bodyPr/>
          <a:lstStyle/>
          <a:p>
            <a:pPr eaLnBrk="1" hangingPunct="1"/>
            <a:r>
              <a:rPr lang="en-US" altLang="en-US" sz="4800" smtClean="0">
                <a:latin typeface="Arial" panose="020B0604020202020204" pitchFamily="34" charset="0"/>
                <a:ea typeface="ＭＳ Ｐゴシック" panose="020B0600070205080204" pitchFamily="34" charset="-128"/>
                <a:cs typeface="Arial" panose="020B0604020202020204" pitchFamily="34" charset="0"/>
              </a:rPr>
              <a:t>STDs</a:t>
            </a:r>
          </a:p>
        </p:txBody>
      </p:sp>
      <p:sp>
        <p:nvSpPr>
          <p:cNvPr id="3075" name="Subtitle 4"/>
          <p:cNvSpPr>
            <a:spLocks noGrp="1"/>
          </p:cNvSpPr>
          <p:nvPr>
            <p:ph type="subTitle" idx="1"/>
          </p:nvPr>
        </p:nvSpPr>
        <p:spPr>
          <a:xfrm>
            <a:off x="5105400" y="3886200"/>
            <a:ext cx="3352800" cy="1752600"/>
          </a:xfrm>
        </p:spPr>
        <p:txBody>
          <a:bodyPr/>
          <a:lstStyle/>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Are You Positive </a:t>
            </a:r>
          </a:p>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that You Are Negative?</a:t>
            </a: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538" y="304800"/>
            <a:ext cx="4010025" cy="6096000"/>
          </a:xfrm>
          <a:prstGeom prst="rect">
            <a:avLst/>
          </a:prstGeom>
          <a:noFill/>
          <a:ln w="381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30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 y="228600"/>
          <a:ext cx="8534400" cy="6421438"/>
        </p:xfrm>
        <a:graphic>
          <a:graphicData uri="http://schemas.openxmlformats.org/presentationml/2006/ole">
            <mc:AlternateContent xmlns:mc="http://schemas.openxmlformats.org/markup-compatibility/2006">
              <mc:Choice xmlns:v="urn:schemas-microsoft-com:vml" Requires="v">
                <p:oleObj spid="_x0000_s1061" name="Acrobat Document" r:id="rId3" imgW="7542857" imgH="5830114" progId="">
                  <p:embed/>
                </p:oleObj>
              </mc:Choice>
              <mc:Fallback>
                <p:oleObj name="Acrobat Document" r:id="rId3" imgW="7542857" imgH="583011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5344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003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Do I Need To Get Tested ?</a:t>
            </a:r>
          </a:p>
        </p:txBody>
      </p:sp>
      <p:sp>
        <p:nvSpPr>
          <p:cNvPr id="4099" name="Content Placeholder 2"/>
          <p:cNvSpPr>
            <a:spLocks noGrp="1"/>
          </p:cNvSpPr>
          <p:nvPr>
            <p:ph sz="half" idx="1"/>
          </p:nvPr>
        </p:nvSpPr>
        <p:spPr>
          <a:xfrm>
            <a:off x="3962400" y="1219200"/>
            <a:ext cx="5029200" cy="5410200"/>
          </a:xfrm>
        </p:spPr>
        <p:txBody>
          <a:bodyPr/>
          <a:lstStyle/>
          <a:p>
            <a:pPr eaLnBrk="1" hangingPunct="1"/>
            <a:r>
              <a:rPr lang="en-US" altLang="en-US"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Anyone who has ever had sexual intercourse</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Noticeable signs and symptoms</a:t>
            </a:r>
          </a:p>
          <a:p>
            <a:pPr eaLnBrk="1" hangingPunct="1"/>
            <a:r>
              <a:rPr lang="en-US" altLang="en-US"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Annual STD exam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Pap smear does not equate to STD exam</a:t>
            </a:r>
          </a:p>
          <a:p>
            <a:pPr eaLnBrk="1" hangingPunct="1">
              <a:buFont typeface="Arial" panose="020B0604020202020204" pitchFamily="34" charset="0"/>
              <a:buNone/>
            </a:pPr>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mtClean="0">
              <a:ea typeface="ＭＳ Ｐゴシック" panose="020B0600070205080204" pitchFamily="34" charset="-128"/>
            </a:endParaRPr>
          </a:p>
        </p:txBody>
      </p:sp>
      <p:pic>
        <p:nvPicPr>
          <p:cNvPr id="4100" name="Picture 2" descr="C:\Documents and Settings\mreese\My Documents\My Pictures\Microsoft Clip Organizer\j044414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1143000"/>
            <a:ext cx="3478213" cy="5181600"/>
          </a:xfrm>
          <a:ln w="31750">
            <a:solidFill>
              <a:srgbClr val="FF0000"/>
            </a:solidFill>
            <a:prstDash val="sysDash"/>
            <a:miter lim="800000"/>
            <a:headEnd/>
            <a:tailEnd/>
          </a:ln>
        </p:spPr>
      </p:pic>
    </p:spTree>
    <p:extLst>
      <p:ext uri="{BB962C8B-B14F-4D97-AF65-F5344CB8AC3E}">
        <p14:creationId xmlns:p14="http://schemas.microsoft.com/office/powerpoint/2010/main" val="243159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685800" y="2286000"/>
            <a:ext cx="7772400" cy="1143000"/>
          </a:xfrm>
        </p:spPr>
        <p:txBody>
          <a:bodyPr/>
          <a:lstStyle/>
          <a:p>
            <a:pPr eaLnBrk="1" hangingPunct="1"/>
            <a:r>
              <a:rPr lang="en-US" altLang="en-US" b="1" smtClean="0">
                <a:solidFill>
                  <a:schemeClr val="hlink"/>
                </a:solidFill>
                <a:ea typeface="ＭＳ Ｐゴシック" panose="020B0600070205080204" pitchFamily="34" charset="-128"/>
              </a:rPr>
              <a:t>In a new relationship, trust but verify…</a:t>
            </a:r>
            <a:endParaRPr lang="en-US" altLang="en-US" smtClean="0">
              <a:ea typeface="ＭＳ Ｐゴシック" panose="020B0600070205080204" pitchFamily="34" charset="-128"/>
            </a:endParaRPr>
          </a:p>
        </p:txBody>
      </p:sp>
      <p:sp>
        <p:nvSpPr>
          <p:cNvPr id="5123" name="Rectangle 3"/>
          <p:cNvSpPr>
            <a:spLocks noGrp="1"/>
          </p:cNvSpPr>
          <p:nvPr>
            <p:ph type="subTitle" idx="1"/>
          </p:nvPr>
        </p:nvSpPr>
        <p:spPr/>
        <p:txBody>
          <a:bodyPr/>
          <a:lstStyle/>
          <a:p>
            <a:pPr eaLnBrk="1" hangingPunct="1"/>
            <a:r>
              <a:rPr lang="en-US" altLang="en-US" sz="4800" b="1" smtClean="0">
                <a:solidFill>
                  <a:schemeClr val="hlink"/>
                </a:solidFill>
                <a:ea typeface="ＭＳ Ｐゴシック" panose="020B0600070205080204" pitchFamily="34" charset="-128"/>
              </a:rPr>
              <a:t>Get tested together!</a:t>
            </a:r>
            <a:endParaRPr lang="en-US" altLang="en-US" smtClean="0">
              <a:solidFill>
                <a:schemeClr val="tx1"/>
              </a:solidFill>
              <a:latin typeface="Elephant" panose="02020904090505020303" pitchFamily="18" charset="0"/>
              <a:ea typeface="ＭＳ Ｐゴシック" panose="020B0600070205080204" pitchFamily="34" charset="-128"/>
            </a:endParaRPr>
          </a:p>
        </p:txBody>
      </p:sp>
    </p:spTree>
    <p:extLst>
      <p:ext uri="{BB962C8B-B14F-4D97-AF65-F5344CB8AC3E}">
        <p14:creationId xmlns:p14="http://schemas.microsoft.com/office/powerpoint/2010/main" val="3299863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smtClean="0">
                <a:latin typeface="Arial" panose="020B0604020202020204" pitchFamily="34" charset="0"/>
                <a:ea typeface="ＭＳ Ｐゴシック" panose="020B0600070205080204" pitchFamily="34" charset="-128"/>
                <a:cs typeface="Arial" panose="020B0604020202020204" pitchFamily="34" charset="0"/>
              </a:rPr>
              <a:t>Signs and Symptoms</a:t>
            </a:r>
            <a:br>
              <a:rPr lang="en-US" altLang="en-US" sz="3200" smtClean="0">
                <a:latin typeface="Arial" panose="020B0604020202020204" pitchFamily="34" charset="0"/>
                <a:ea typeface="ＭＳ Ｐゴシック" panose="020B0600070205080204" pitchFamily="34" charset="-128"/>
                <a:cs typeface="Arial" panose="020B0604020202020204" pitchFamily="34" charset="0"/>
              </a:rPr>
            </a:br>
            <a:r>
              <a:rPr lang="en-US" altLang="en-US" sz="3200" smtClean="0">
                <a:solidFill>
                  <a:schemeClr val="accent2"/>
                </a:solidFill>
                <a:latin typeface="Arial" panose="020B0604020202020204" pitchFamily="34" charset="0"/>
                <a:ea typeface="ＭＳ Ｐゴシック" panose="020B0600070205080204" pitchFamily="34" charset="-128"/>
                <a:cs typeface="Arial" panose="020B0604020202020204" pitchFamily="34" charset="0"/>
              </a:rPr>
              <a:t>Females</a:t>
            </a:r>
            <a:endParaRPr lang="en-US" altLang="en-US" sz="320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6147" name="Content Placeholder 2"/>
          <p:cNvSpPr>
            <a:spLocks noGrp="1"/>
          </p:cNvSpPr>
          <p:nvPr>
            <p:ph sz="half" idx="1"/>
          </p:nvPr>
        </p:nvSpPr>
        <p:spPr>
          <a:xfrm>
            <a:off x="152400" y="1524000"/>
            <a:ext cx="4495800" cy="5105400"/>
          </a:xfrm>
        </p:spPr>
        <p:txBody>
          <a:bodyPr/>
          <a:lstStyle/>
          <a:p>
            <a:pPr eaLnBrk="1" hangingPunct="1">
              <a:lnSpc>
                <a:spcPct val="90000"/>
              </a:lnSpc>
            </a:pPr>
            <a:r>
              <a:rPr lang="en-US" altLang="en-US" smtClean="0">
                <a:solidFill>
                  <a:srgbClr val="FFFF00"/>
                </a:solidFill>
                <a:latin typeface="Arial" panose="020B0604020202020204" pitchFamily="34" charset="0"/>
                <a:ea typeface="ＭＳ Ｐゴシック" panose="020B0600070205080204" pitchFamily="34" charset="-128"/>
                <a:cs typeface="Arial" panose="020B0604020202020204" pitchFamily="34" charset="0"/>
              </a:rPr>
              <a:t>MOST STDs have NO symptoms</a:t>
            </a:r>
          </a:p>
          <a:p>
            <a:pPr eaLnBrk="1" hangingPunct="1">
              <a:lnSpc>
                <a:spcPct val="90000"/>
              </a:lnSpc>
            </a:pPr>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Discharge from vagina (yellow, greenish or gray)</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Bleeding from vagina between periods</a:t>
            </a:r>
          </a:p>
          <a:p>
            <a:pPr eaLnBrk="1" hangingPunct="1">
              <a:lnSpc>
                <a:spcPct val="90000"/>
              </a:lnSpc>
            </a:pPr>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Burning/pain when you urinate or have a bowel movement</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Pain in abdomen</a:t>
            </a:r>
          </a:p>
          <a:p>
            <a:pPr eaLnBrk="1" hangingPunct="1">
              <a:lnSpc>
                <a:spcPct val="90000"/>
              </a:lnSpc>
            </a:pPr>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Small bumpy warts</a:t>
            </a:r>
          </a:p>
          <a:p>
            <a:pPr eaLnBrk="1" hangingPunct="1">
              <a:lnSpc>
                <a:spcPct val="90000"/>
              </a:lnSpc>
            </a:pPr>
            <a:endParaRPr lang="en-US" altLang="en-US" sz="22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None/>
            </a:pPr>
            <a:endParaRPr lang="en-US" altLang="en-US" sz="220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pPr>
            <a:endParaRPr lang="en-US" altLang="en-US" sz="22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6148" name="Content Placeholder 3"/>
          <p:cNvSpPr>
            <a:spLocks noGrp="1"/>
          </p:cNvSpPr>
          <p:nvPr>
            <p:ph sz="half" idx="2"/>
          </p:nvPr>
        </p:nvSpPr>
        <p:spPr>
          <a:xfrm>
            <a:off x="4800600" y="3581400"/>
            <a:ext cx="4038600" cy="3124200"/>
          </a:xfrm>
        </p:spPr>
        <p:txBody>
          <a:bodyPr/>
          <a:lstStyle/>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Itching/burning</a:t>
            </a:r>
          </a:p>
          <a:p>
            <a:pPr eaLnBrk="1" hangingPunct="1">
              <a:lnSpc>
                <a:spcPct val="90000"/>
              </a:lnSpc>
            </a:pPr>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Small painful blisters</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Unexplained weight loss</a:t>
            </a:r>
          </a:p>
          <a:p>
            <a:pPr eaLnBrk="1" hangingPunct="1">
              <a:lnSpc>
                <a:spcPct val="90000"/>
              </a:lnSpc>
            </a:pPr>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Flu-like symptoms</a:t>
            </a:r>
          </a:p>
          <a:p>
            <a:pPr eaLnBrk="1" hangingPunct="1">
              <a:lnSpc>
                <a:spcPct val="9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White spots in the mouth</a:t>
            </a:r>
          </a:p>
          <a:p>
            <a:pPr eaLnBrk="1" hangingPunct="1">
              <a:lnSpc>
                <a:spcPct val="90000"/>
              </a:lnSpc>
            </a:pPr>
            <a:endParaRPr lang="en-US" altLang="en-US" sz="22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14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14400"/>
            <a:ext cx="2133600" cy="2339975"/>
          </a:xfrm>
          <a:prstGeom prst="rect">
            <a:avLst/>
          </a:prstGeom>
          <a:noFill/>
          <a:ln w="28575">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2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143000"/>
          </a:xfrm>
        </p:spPr>
        <p:txBody>
          <a:bodyPr/>
          <a:lstStyle/>
          <a:p>
            <a:pPr eaLnBrk="1" hangingPunct="1"/>
            <a:r>
              <a:rPr lang="en-US" altLang="en-US" sz="3200" smtClean="0">
                <a:latin typeface="Arial" panose="020B0604020202020204" pitchFamily="34" charset="0"/>
                <a:ea typeface="ＭＳ Ｐゴシック" panose="020B0600070205080204" pitchFamily="34" charset="-128"/>
                <a:cs typeface="Arial" panose="020B0604020202020204" pitchFamily="34" charset="0"/>
              </a:rPr>
              <a:t>Signs and Symptoms</a:t>
            </a:r>
            <a:br>
              <a:rPr lang="en-US" altLang="en-US" sz="3200" smtClean="0">
                <a:latin typeface="Arial" panose="020B0604020202020204" pitchFamily="34" charset="0"/>
                <a:ea typeface="ＭＳ Ｐゴシック" panose="020B0600070205080204" pitchFamily="34" charset="-128"/>
                <a:cs typeface="Arial" panose="020B0604020202020204" pitchFamily="34" charset="0"/>
              </a:rPr>
            </a:br>
            <a:r>
              <a:rPr lang="en-US" altLang="en-US" sz="3200" smtClean="0">
                <a:solidFill>
                  <a:schemeClr val="hlink"/>
                </a:solidFill>
                <a:latin typeface="Arial" panose="020B0604020202020204" pitchFamily="34" charset="0"/>
                <a:ea typeface="ＭＳ Ｐゴシック" panose="020B0600070205080204" pitchFamily="34" charset="-128"/>
                <a:cs typeface="Arial" panose="020B0604020202020204" pitchFamily="34" charset="0"/>
              </a:rPr>
              <a:t>Males</a:t>
            </a:r>
            <a:endParaRPr lang="en-US" altLang="en-US" sz="320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Content Placeholder 2"/>
          <p:cNvSpPr>
            <a:spLocks noGrp="1"/>
          </p:cNvSpPr>
          <p:nvPr>
            <p:ph sz="half" idx="1"/>
          </p:nvPr>
        </p:nvSpPr>
        <p:spPr>
          <a:xfrm>
            <a:off x="457200" y="2133600"/>
            <a:ext cx="4572000" cy="4267200"/>
          </a:xfrm>
        </p:spPr>
        <p:txBody>
          <a:bodyPr/>
          <a:lstStyle/>
          <a:p>
            <a:pPr eaLnBrk="1" hangingPunct="1">
              <a:lnSpc>
                <a:spcPct val="90000"/>
              </a:lnSpc>
            </a:pPr>
            <a:r>
              <a:rPr lang="en-US" altLang="en-US" sz="2600" smtClean="0">
                <a:solidFill>
                  <a:srgbClr val="FFFF00"/>
                </a:solidFill>
                <a:latin typeface="Arial" panose="020B0604020202020204" pitchFamily="34" charset="0"/>
                <a:ea typeface="ＭＳ Ｐゴシック" panose="020B0600070205080204" pitchFamily="34" charset="-128"/>
                <a:cs typeface="Arial" panose="020B0604020202020204" pitchFamily="34" charset="0"/>
              </a:rPr>
              <a:t>Many STDs have NO symptoms</a:t>
            </a:r>
          </a:p>
          <a:p>
            <a:pPr eaLnBrk="1" hangingPunct="1">
              <a:lnSpc>
                <a:spcPct val="90000"/>
              </a:lnSpc>
            </a:pPr>
            <a:r>
              <a:rPr lang="en-US" altLang="en-US" sz="260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Watery, white drip from penis</a:t>
            </a:r>
          </a:p>
          <a:p>
            <a:pPr eaLnBrk="1" hangingPunct="1">
              <a:lnSpc>
                <a:spcPct val="90000"/>
              </a:lnSpc>
            </a:pPr>
            <a:r>
              <a:rPr lang="en-US" altLang="en-US" sz="2600" smtClean="0">
                <a:latin typeface="Arial" panose="020B0604020202020204" pitchFamily="34" charset="0"/>
                <a:ea typeface="ＭＳ Ｐゴシック" panose="020B0600070205080204" pitchFamily="34" charset="-128"/>
                <a:cs typeface="Arial" panose="020B0604020202020204" pitchFamily="34" charset="0"/>
              </a:rPr>
              <a:t>Burning or pain when you urinate or during a bowel movement</a:t>
            </a:r>
          </a:p>
          <a:p>
            <a:pPr eaLnBrk="1" hangingPunct="1">
              <a:lnSpc>
                <a:spcPct val="90000"/>
              </a:lnSpc>
            </a:pPr>
            <a:r>
              <a:rPr lang="en-US" altLang="en-US" sz="260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Need to urinate more often</a:t>
            </a:r>
          </a:p>
          <a:p>
            <a:pPr eaLnBrk="1" hangingPunct="1">
              <a:lnSpc>
                <a:spcPct val="90000"/>
              </a:lnSpc>
            </a:pPr>
            <a:r>
              <a:rPr lang="en-US" altLang="en-US" sz="2600" smtClean="0">
                <a:latin typeface="Arial" panose="020B0604020202020204" pitchFamily="34" charset="0"/>
                <a:ea typeface="ＭＳ Ｐゴシック" panose="020B0600070205080204" pitchFamily="34" charset="-128"/>
                <a:cs typeface="Arial" panose="020B0604020202020204" pitchFamily="34" charset="0"/>
              </a:rPr>
              <a:t>Swollen or tender testicles</a:t>
            </a:r>
          </a:p>
          <a:p>
            <a:pPr eaLnBrk="1" hangingPunct="1">
              <a:lnSpc>
                <a:spcPct val="90000"/>
              </a:lnSpc>
            </a:pPr>
            <a:endParaRPr lang="en-US" altLang="en-US" sz="20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7172" name="Rectangle 11"/>
          <p:cNvSpPr>
            <a:spLocks noChangeArrowheads="1"/>
          </p:cNvSpPr>
          <p:nvPr/>
        </p:nvSpPr>
        <p:spPr bwMode="auto">
          <a:xfrm>
            <a:off x="5181600" y="3962400"/>
            <a:ext cx="381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Font typeface="Arial" panose="020B0604020202020204" pitchFamily="34" charset="0"/>
              <a:buChar char="•"/>
            </a:pPr>
            <a:r>
              <a:rPr lang="en-US" altLang="en-US" sz="2800" smtClean="0">
                <a:solidFill>
                  <a:prstClr val="black"/>
                </a:solidFill>
                <a:cs typeface="Arial" panose="020B0604020202020204" pitchFamily="34" charset="0"/>
              </a:rPr>
              <a:t>Small, bumpy warts </a:t>
            </a:r>
          </a:p>
          <a:p>
            <a:pPr eaLnBrk="1" fontAlgn="base" hangingPunct="1">
              <a:spcBef>
                <a:spcPct val="0"/>
              </a:spcBef>
              <a:spcAft>
                <a:spcPct val="0"/>
              </a:spcAft>
              <a:buFont typeface="Arial" panose="020B0604020202020204" pitchFamily="34" charset="0"/>
              <a:buChar char="•"/>
            </a:pPr>
            <a:r>
              <a:rPr lang="en-US" altLang="en-US" sz="2800" smtClean="0">
                <a:solidFill>
                  <a:prstClr val="white"/>
                </a:solidFill>
                <a:cs typeface="Arial" panose="020B0604020202020204" pitchFamily="34" charset="0"/>
              </a:rPr>
              <a:t>Small painful blisters</a:t>
            </a:r>
          </a:p>
          <a:p>
            <a:pPr eaLnBrk="1" fontAlgn="base" hangingPunct="1">
              <a:spcBef>
                <a:spcPct val="0"/>
              </a:spcBef>
              <a:spcAft>
                <a:spcPct val="0"/>
              </a:spcAft>
              <a:buFont typeface="Arial" panose="020B0604020202020204" pitchFamily="34" charset="0"/>
              <a:buChar char="•"/>
            </a:pPr>
            <a:r>
              <a:rPr lang="en-US" altLang="en-US" sz="2800" smtClean="0">
                <a:solidFill>
                  <a:prstClr val="black"/>
                </a:solidFill>
                <a:cs typeface="Arial" panose="020B0604020202020204" pitchFamily="34" charset="0"/>
              </a:rPr>
              <a:t>Thick yellow or greenish drip from penis</a:t>
            </a:r>
          </a:p>
        </p:txBody>
      </p:sp>
      <p:pic>
        <p:nvPicPr>
          <p:cNvPr id="717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90600"/>
            <a:ext cx="2711450" cy="2743200"/>
          </a:xfrm>
          <a:prstGeom prst="rect">
            <a:avLst/>
          </a:prstGeom>
          <a:noFill/>
          <a:ln w="28575">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97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Kahoot</a:t>
            </a:r>
            <a:endParaRPr lang="en-US" dirty="0"/>
          </a:p>
        </p:txBody>
      </p:sp>
      <p:sp>
        <p:nvSpPr>
          <p:cNvPr id="3" name="Content Placeholder 2"/>
          <p:cNvSpPr>
            <a:spLocks noGrp="1"/>
          </p:cNvSpPr>
          <p:nvPr>
            <p:ph idx="1"/>
          </p:nvPr>
        </p:nvSpPr>
        <p:spPr/>
        <p:txBody>
          <a:bodyPr/>
          <a:lstStyle/>
          <a:p>
            <a:r>
              <a:rPr lang="en-US" dirty="0" smtClean="0"/>
              <a:t>Use your chrome book to log into the </a:t>
            </a:r>
            <a:r>
              <a:rPr lang="en-US" dirty="0" err="1" smtClean="0"/>
              <a:t>Kahoot</a:t>
            </a:r>
            <a:r>
              <a:rPr lang="en-US" dirty="0" smtClean="0"/>
              <a:t> game</a:t>
            </a:r>
          </a:p>
          <a:p>
            <a:endParaRPr lang="en-US" dirty="0"/>
          </a:p>
          <a:p>
            <a:r>
              <a:rPr lang="en-US" dirty="0" smtClean="0"/>
              <a:t>Birth Control Pre Assessment </a:t>
            </a:r>
            <a:endParaRPr lang="en-US" dirty="0"/>
          </a:p>
        </p:txBody>
      </p:sp>
    </p:spTree>
    <p:extLst>
      <p:ext uri="{BB962C8B-B14F-4D97-AF65-F5344CB8AC3E}">
        <p14:creationId xmlns:p14="http://schemas.microsoft.com/office/powerpoint/2010/main" val="847612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6"/>
          <p:cNvSpPr>
            <a:spLocks noGrp="1"/>
          </p:cNvSpPr>
          <p:nvPr>
            <p:ph idx="1"/>
          </p:nvPr>
        </p:nvSpPr>
        <p:spPr>
          <a:xfrm>
            <a:off x="4800600" y="1600200"/>
            <a:ext cx="3886200" cy="5029200"/>
          </a:xfrm>
        </p:spPr>
        <p:txBody>
          <a:bodyPr/>
          <a:lstStyle/>
          <a:p>
            <a:pPr eaLnBrk="1" hangingPunct="1"/>
            <a:endParaRPr lang="en-US" altLang="en-US" smtClean="0">
              <a:ea typeface="ＭＳ Ｐゴシック" panose="020B0600070205080204" pitchFamily="34" charset="-128"/>
            </a:endParaRPr>
          </a:p>
        </p:txBody>
      </p:sp>
      <p:pic>
        <p:nvPicPr>
          <p:cNvPr id="8195" name="Picture 9" descr="C:\Documents and Settings\mreese\My Documents\My Pictures\Microsoft Clip Organizer\j04225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52400"/>
            <a:ext cx="5715000" cy="1295400"/>
          </a:xfrm>
        </p:spPr>
        <p:txBody>
          <a:bodyPr>
            <a:normAutofit fontScale="90000"/>
          </a:bodyPr>
          <a:lstStyle/>
          <a:p>
            <a:pPr eaLnBrk="1" hangingPunct="1">
              <a:defRPr/>
            </a:pPr>
            <a:r>
              <a:rPr lang="en-US" sz="4000" dirty="0" smtClean="0">
                <a:solidFill>
                  <a:schemeClr val="bg1"/>
                </a:solidFill>
                <a:latin typeface="Arial"/>
                <a:cs typeface="Arial"/>
              </a:rPr>
              <a:t>Do I Have To Tell Everything?</a:t>
            </a:r>
          </a:p>
        </p:txBody>
      </p:sp>
      <p:sp>
        <p:nvSpPr>
          <p:cNvPr id="8197" name="TextBox 13"/>
          <p:cNvSpPr txBox="1">
            <a:spLocks noChangeArrowheads="1"/>
          </p:cNvSpPr>
          <p:nvPr/>
        </p:nvSpPr>
        <p:spPr bwMode="auto">
          <a:xfrm>
            <a:off x="228600" y="1447800"/>
            <a:ext cx="35052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Font typeface="Arial" panose="020B0604020202020204" pitchFamily="34" charset="0"/>
              <a:buChar char="•"/>
            </a:pPr>
            <a:endParaRPr lang="en-US" altLang="en-US" sz="2800" b="1" smtClean="0">
              <a:solidFill>
                <a:prstClr val="white"/>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 typeface="Arial" panose="020B0604020202020204" pitchFamily="34" charset="0"/>
              <a:buChar char="•"/>
            </a:pPr>
            <a:r>
              <a:rPr lang="en-US" altLang="en-US" sz="2800" b="1" smtClean="0">
                <a:solidFill>
                  <a:prstClr val="white"/>
                </a:solidFill>
                <a:cs typeface="Arial" panose="020B0604020202020204" pitchFamily="34" charset="0"/>
              </a:rPr>
              <a:t>Discuss sexual history with doctor/nurse</a:t>
            </a:r>
          </a:p>
          <a:p>
            <a:pPr eaLnBrk="1" fontAlgn="base" hangingPunct="1">
              <a:spcBef>
                <a:spcPct val="0"/>
              </a:spcBef>
              <a:spcAft>
                <a:spcPct val="0"/>
              </a:spcAft>
            </a:pPr>
            <a:endParaRPr lang="en-US" altLang="en-US" sz="2800" b="1" smtClean="0">
              <a:solidFill>
                <a:prstClr val="white"/>
              </a:solidFill>
              <a:cs typeface="Arial" panose="020B0604020202020204" pitchFamily="34" charset="0"/>
            </a:endParaRPr>
          </a:p>
          <a:p>
            <a:pPr eaLnBrk="1" fontAlgn="base" hangingPunct="1">
              <a:spcBef>
                <a:spcPct val="0"/>
              </a:spcBef>
              <a:spcAft>
                <a:spcPct val="0"/>
              </a:spcAft>
              <a:buFont typeface="Arial" panose="020B0604020202020204" pitchFamily="34" charset="0"/>
              <a:buChar char="•"/>
            </a:pPr>
            <a:r>
              <a:rPr lang="en-US" altLang="en-US" sz="2800" b="1" smtClean="0">
                <a:solidFill>
                  <a:srgbClr val="00B0F0"/>
                </a:solidFill>
                <a:cs typeface="Arial" panose="020B0604020202020204" pitchFamily="34" charset="0"/>
              </a:rPr>
              <a:t>Honesty improves options for prevention methods and treatment</a:t>
            </a:r>
          </a:p>
          <a:p>
            <a:pPr eaLnBrk="1" fontAlgn="base" hangingPunct="1">
              <a:spcBef>
                <a:spcPct val="0"/>
              </a:spcBef>
              <a:spcAft>
                <a:spcPct val="0"/>
              </a:spcAft>
            </a:pPr>
            <a:endParaRPr lang="en-US" altLang="en-US" sz="2800" b="1" smtClean="0">
              <a:solidFill>
                <a:srgbClr val="00B0F0"/>
              </a:solidFill>
              <a:cs typeface="Arial" panose="020B0604020202020204" pitchFamily="34" charset="0"/>
            </a:endParaRPr>
          </a:p>
          <a:p>
            <a:pPr eaLnBrk="1" fontAlgn="base" hangingPunct="1">
              <a:spcBef>
                <a:spcPct val="0"/>
              </a:spcBef>
              <a:spcAft>
                <a:spcPct val="0"/>
              </a:spcAft>
              <a:buFont typeface="Arial" panose="020B0604020202020204" pitchFamily="34" charset="0"/>
              <a:buChar char="•"/>
            </a:pPr>
            <a:r>
              <a:rPr lang="en-US" altLang="en-US" sz="2800" b="1" u="sng" smtClean="0">
                <a:solidFill>
                  <a:prstClr val="white"/>
                </a:solidFill>
                <a:cs typeface="Arial" panose="020B0604020202020204" pitchFamily="34" charset="0"/>
              </a:rPr>
              <a:t>Ask</a:t>
            </a:r>
            <a:r>
              <a:rPr lang="en-US" altLang="en-US" sz="2800" b="1" smtClean="0">
                <a:solidFill>
                  <a:prstClr val="white"/>
                </a:solidFill>
                <a:cs typeface="Arial" panose="020B0604020202020204" pitchFamily="34" charset="0"/>
              </a:rPr>
              <a:t> </a:t>
            </a:r>
            <a:r>
              <a:rPr lang="en-US" altLang="en-US" sz="2800" b="1" u="sng" smtClean="0">
                <a:solidFill>
                  <a:prstClr val="white"/>
                </a:solidFill>
                <a:cs typeface="Arial" panose="020B0604020202020204" pitchFamily="34" charset="0"/>
              </a:rPr>
              <a:t>questions</a:t>
            </a:r>
          </a:p>
          <a:p>
            <a:pPr eaLnBrk="1" fontAlgn="base" hangingPunct="1">
              <a:spcBef>
                <a:spcPct val="0"/>
              </a:spcBef>
              <a:spcAft>
                <a:spcPct val="0"/>
              </a:spcAft>
              <a:buFont typeface="Arial" panose="020B0604020202020204" pitchFamily="34" charset="0"/>
              <a:buChar char="•"/>
            </a:pPr>
            <a:endParaRPr lang="en-US" altLang="en-US" sz="2800" b="1" smtClean="0">
              <a:solidFill>
                <a:srgbClr val="00B0F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 typeface="Arial" panose="020B0604020202020204" pitchFamily="34" charset="0"/>
              <a:buChar char="•"/>
            </a:pPr>
            <a:endParaRPr lang="en-US" altLang="en-US" sz="2800" b="1" smtClean="0">
              <a:solidFill>
                <a:srgbClr val="4F81BD"/>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 typeface="Arial" panose="020B0604020202020204" pitchFamily="34" charset="0"/>
              <a:buChar char="•"/>
            </a:pPr>
            <a:endParaRPr lang="en-US" altLang="en-US" sz="2000" smtClean="0">
              <a:solidFill>
                <a:prstClr val="white"/>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 typeface="Arial" panose="020B0604020202020204" pitchFamily="34" charset="0"/>
              <a:buChar char="•"/>
            </a:pPr>
            <a:endParaRPr lang="en-US" altLang="en-US" smtClean="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688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ea typeface="ＭＳ Ｐゴシック" panose="020B0600070205080204" pitchFamily="34" charset="-128"/>
            </a:endParaRPr>
          </a:p>
        </p:txBody>
      </p:sp>
      <p:sp>
        <p:nvSpPr>
          <p:cNvPr id="9219" name="Content Placeholder 2"/>
          <p:cNvSpPr>
            <a:spLocks noGrp="1"/>
          </p:cNvSpPr>
          <p:nvPr>
            <p:ph idx="1"/>
          </p:nvPr>
        </p:nvSpPr>
        <p:spPr/>
        <p:txBody>
          <a:bodyPr/>
          <a:lstStyle/>
          <a:p>
            <a:endParaRPr lang="en-US" altLang="en-US" smtClean="0">
              <a:ea typeface="ＭＳ Ｐゴシック" panose="020B0600070205080204" pitchFamily="34" charset="-128"/>
            </a:endParaRPr>
          </a:p>
        </p:txBody>
      </p:sp>
      <p:pic>
        <p:nvPicPr>
          <p:cNvPr id="9220" name="Picture 14" descr="C:\Documents and Settings\mreese\My Documents\My Pictures\Microsoft Clip Organizer\j0441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3657600" y="2286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4000" smtClean="0">
                <a:solidFill>
                  <a:srgbClr val="009999"/>
                </a:solidFill>
                <a:cs typeface="Arial" panose="020B0604020202020204" pitchFamily="34" charset="0"/>
              </a:rPr>
              <a:t>Provider Questions</a:t>
            </a:r>
          </a:p>
        </p:txBody>
      </p:sp>
      <p:sp>
        <p:nvSpPr>
          <p:cNvPr id="9222" name="TextBox 17"/>
          <p:cNvSpPr txBox="1">
            <a:spLocks noChangeArrowheads="1"/>
          </p:cNvSpPr>
          <p:nvPr/>
        </p:nvSpPr>
        <p:spPr bwMode="auto">
          <a:xfrm>
            <a:off x="4876800" y="914400"/>
            <a:ext cx="40386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2400" smtClean="0">
                <a:solidFill>
                  <a:prstClr val="black"/>
                </a:solidFill>
                <a:cs typeface="Arial" panose="020B0604020202020204" pitchFamily="34" charset="0"/>
              </a:rPr>
              <a:t>A person who seeks STD  testing might be asked about the following behaviors:</a:t>
            </a:r>
          </a:p>
          <a:p>
            <a:pPr eaLnBrk="1" fontAlgn="base" hangingPunct="1">
              <a:spcBef>
                <a:spcPct val="0"/>
              </a:spcBef>
              <a:spcAft>
                <a:spcPct val="0"/>
              </a:spcAft>
            </a:pPr>
            <a:endParaRPr lang="en-US" altLang="en-US" sz="2400" smtClean="0">
              <a:solidFill>
                <a:prstClr val="black"/>
              </a:solidFill>
              <a:cs typeface="Arial" panose="020B0604020202020204" pitchFamily="34" charset="0"/>
            </a:endParaRPr>
          </a:p>
          <a:p>
            <a:pPr eaLnBrk="1" fontAlgn="base" hangingPunct="1">
              <a:spcBef>
                <a:spcPct val="0"/>
              </a:spcBef>
              <a:spcAft>
                <a:spcPct val="0"/>
              </a:spcAft>
              <a:buFont typeface="Arial" panose="020B0604020202020204" pitchFamily="34" charset="0"/>
              <a:buChar char="•"/>
            </a:pPr>
            <a:r>
              <a:rPr lang="en-US" altLang="en-US" sz="2400" smtClean="0">
                <a:solidFill>
                  <a:prstClr val="black"/>
                </a:solidFill>
                <a:cs typeface="Arial" panose="020B0604020202020204" pitchFamily="34" charset="0"/>
              </a:rPr>
              <a:t>Number of sexual partners</a:t>
            </a:r>
          </a:p>
          <a:p>
            <a:pPr eaLnBrk="1" fontAlgn="base" hangingPunct="1">
              <a:spcBef>
                <a:spcPct val="0"/>
              </a:spcBef>
              <a:spcAft>
                <a:spcPct val="0"/>
              </a:spcAft>
              <a:buFont typeface="Arial" panose="020B0604020202020204" pitchFamily="34" charset="0"/>
              <a:buChar char="•"/>
            </a:pPr>
            <a:r>
              <a:rPr lang="en-US" altLang="en-US" sz="2400" smtClean="0">
                <a:solidFill>
                  <a:prstClr val="black"/>
                </a:solidFill>
                <a:cs typeface="Arial" panose="020B0604020202020204" pitchFamily="34" charset="0"/>
              </a:rPr>
              <a:t>Types of sexual behaviors (oral, anal, or vaginal intercourse)</a:t>
            </a:r>
          </a:p>
          <a:p>
            <a:pPr eaLnBrk="1" fontAlgn="base" hangingPunct="1">
              <a:spcBef>
                <a:spcPct val="0"/>
              </a:spcBef>
              <a:spcAft>
                <a:spcPct val="0"/>
              </a:spcAft>
              <a:buFont typeface="Arial" panose="020B0604020202020204" pitchFamily="34" charset="0"/>
              <a:buChar char="•"/>
            </a:pPr>
            <a:r>
              <a:rPr lang="en-US" altLang="en-US" sz="2400" smtClean="0">
                <a:solidFill>
                  <a:prstClr val="black"/>
                </a:solidFill>
                <a:cs typeface="Arial" panose="020B0604020202020204" pitchFamily="34" charset="0"/>
              </a:rPr>
              <a:t>Pregnancy prevention practices</a:t>
            </a:r>
          </a:p>
          <a:p>
            <a:pPr eaLnBrk="1" fontAlgn="base" hangingPunct="1">
              <a:spcBef>
                <a:spcPct val="0"/>
              </a:spcBef>
              <a:spcAft>
                <a:spcPct val="0"/>
              </a:spcAft>
              <a:buFont typeface="Arial" panose="020B0604020202020204" pitchFamily="34" charset="0"/>
              <a:buChar char="•"/>
            </a:pPr>
            <a:r>
              <a:rPr lang="en-US" altLang="en-US" sz="2400" smtClean="0">
                <a:solidFill>
                  <a:prstClr val="black"/>
                </a:solidFill>
                <a:cs typeface="Arial" panose="020B0604020202020204" pitchFamily="34" charset="0"/>
              </a:rPr>
              <a:t>STD prevention practices</a:t>
            </a:r>
          </a:p>
          <a:p>
            <a:pPr eaLnBrk="1" fontAlgn="base" hangingPunct="1">
              <a:spcBef>
                <a:spcPct val="0"/>
              </a:spcBef>
              <a:spcAft>
                <a:spcPct val="0"/>
              </a:spcAft>
              <a:buFont typeface="Arial" panose="020B0604020202020204" pitchFamily="34" charset="0"/>
              <a:buChar char="•"/>
            </a:pPr>
            <a:r>
              <a:rPr lang="en-US" altLang="en-US" sz="2400" smtClean="0">
                <a:solidFill>
                  <a:prstClr val="black"/>
                </a:solidFill>
                <a:cs typeface="Arial" panose="020B0604020202020204" pitchFamily="34" charset="0"/>
              </a:rPr>
              <a:t>STD history (individual and partner)</a:t>
            </a:r>
          </a:p>
          <a:p>
            <a:pPr eaLnBrk="1" fontAlgn="base" hangingPunct="1">
              <a:spcBef>
                <a:spcPct val="0"/>
              </a:spcBef>
              <a:spcAft>
                <a:spcPct val="0"/>
              </a:spcAft>
            </a:pPr>
            <a:endParaRPr lang="en-US" altLang="en-US"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468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2400"/>
            <a:ext cx="8915400" cy="1143000"/>
          </a:xfrm>
        </p:spPr>
        <p:txBody>
          <a:bodyPr/>
          <a:lstStyle/>
          <a:p>
            <a:pPr eaLnBrk="1" hangingPunct="1"/>
            <a:r>
              <a:rPr lang="en-US" altLang="en-US" sz="4000" smtClean="0">
                <a:latin typeface="Arial" panose="020B0604020202020204" pitchFamily="34" charset="0"/>
                <a:ea typeface="ＭＳ Ｐゴシック" panose="020B0600070205080204" pitchFamily="34" charset="-128"/>
                <a:cs typeface="Arial" panose="020B0604020202020204" pitchFamily="34" charset="0"/>
              </a:rPr>
              <a:t>Which STDs Can I Get Tested For?</a:t>
            </a:r>
          </a:p>
        </p:txBody>
      </p:sp>
      <p:sp>
        <p:nvSpPr>
          <p:cNvPr id="10243" name="Content Placeholder 2"/>
          <p:cNvSpPr>
            <a:spLocks noGrp="1"/>
          </p:cNvSpPr>
          <p:nvPr>
            <p:ph sz="half" idx="1"/>
          </p:nvPr>
        </p:nvSpPr>
        <p:spPr>
          <a:xfrm>
            <a:off x="152400" y="1447800"/>
            <a:ext cx="4495800" cy="2819400"/>
          </a:xfrm>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Chlamydia</a:t>
            </a:r>
          </a:p>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Gonorrhea</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Trichomoniasis</a:t>
            </a:r>
          </a:p>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HPV (if symptomatic)</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Herpes (if symptomatic)</a:t>
            </a:r>
          </a:p>
        </p:txBody>
      </p:sp>
      <p:sp>
        <p:nvSpPr>
          <p:cNvPr id="3" name="TextBox 2"/>
          <p:cNvSpPr txBox="1"/>
          <p:nvPr/>
        </p:nvSpPr>
        <p:spPr>
          <a:xfrm>
            <a:off x="4800600" y="1447800"/>
            <a:ext cx="3810000" cy="2246313"/>
          </a:xfrm>
          <a:prstGeom prst="rect">
            <a:avLst/>
          </a:prstGeom>
          <a:noFill/>
        </p:spPr>
        <p:txBody>
          <a:bodyPr>
            <a:spAutoFit/>
          </a:bodyPr>
          <a:lstStyle/>
          <a:p>
            <a:pPr marL="457200" indent="-457200" fontAlgn="base">
              <a:spcBef>
                <a:spcPct val="0"/>
              </a:spcBef>
              <a:spcAft>
                <a:spcPct val="0"/>
              </a:spcAft>
              <a:buFont typeface="Arial"/>
              <a:buChar char="•"/>
              <a:defRPr/>
            </a:pPr>
            <a:r>
              <a:rPr lang="en-US" sz="2800" dirty="0">
                <a:solidFill>
                  <a:prstClr val="white"/>
                </a:solidFill>
                <a:latin typeface="Arial"/>
                <a:ea typeface="ＭＳ Ｐゴシック" charset="0"/>
                <a:cs typeface="Arial"/>
              </a:rPr>
              <a:t>Pelvic Inflammatory </a:t>
            </a:r>
          </a:p>
          <a:p>
            <a:pPr fontAlgn="base">
              <a:spcBef>
                <a:spcPct val="0"/>
              </a:spcBef>
              <a:spcAft>
                <a:spcPct val="0"/>
              </a:spcAft>
              <a:defRPr/>
            </a:pPr>
            <a:r>
              <a:rPr lang="en-US" sz="2800" dirty="0">
                <a:solidFill>
                  <a:prstClr val="white"/>
                </a:solidFill>
                <a:latin typeface="Arial"/>
                <a:ea typeface="ＭＳ Ｐゴシック" charset="0"/>
                <a:cs typeface="Arial"/>
              </a:rPr>
              <a:t>	Disease (PID)</a:t>
            </a:r>
          </a:p>
          <a:p>
            <a:pPr marL="457200" indent="-457200" fontAlgn="base">
              <a:spcBef>
                <a:spcPct val="0"/>
              </a:spcBef>
              <a:spcAft>
                <a:spcPct val="0"/>
              </a:spcAft>
              <a:buFont typeface="Arial"/>
              <a:buChar char="•"/>
              <a:defRPr/>
            </a:pPr>
            <a:r>
              <a:rPr lang="en-US" sz="2800" dirty="0">
                <a:solidFill>
                  <a:prstClr val="black"/>
                </a:solidFill>
                <a:latin typeface="Arial"/>
                <a:ea typeface="ＭＳ Ｐゴシック" charset="0"/>
                <a:cs typeface="Arial"/>
              </a:rPr>
              <a:t>Syphilis</a:t>
            </a:r>
          </a:p>
          <a:p>
            <a:pPr marL="457200" indent="-457200" fontAlgn="base">
              <a:spcBef>
                <a:spcPct val="0"/>
              </a:spcBef>
              <a:spcAft>
                <a:spcPct val="0"/>
              </a:spcAft>
              <a:buFont typeface="Arial"/>
              <a:buChar char="•"/>
              <a:defRPr/>
            </a:pPr>
            <a:r>
              <a:rPr lang="en-US" sz="2800" dirty="0">
                <a:solidFill>
                  <a:prstClr val="white"/>
                </a:solidFill>
                <a:latin typeface="Arial"/>
                <a:ea typeface="ＭＳ Ｐゴシック" charset="0"/>
                <a:cs typeface="Arial"/>
              </a:rPr>
              <a:t>HIV</a:t>
            </a:r>
          </a:p>
          <a:p>
            <a:pPr marL="457200" indent="-457200" fontAlgn="base">
              <a:spcBef>
                <a:spcPct val="0"/>
              </a:spcBef>
              <a:spcAft>
                <a:spcPct val="0"/>
              </a:spcAft>
              <a:buFont typeface="Arial"/>
              <a:buChar char="•"/>
              <a:defRPr/>
            </a:pPr>
            <a:r>
              <a:rPr lang="en-US" sz="2800" dirty="0">
                <a:solidFill>
                  <a:prstClr val="black"/>
                </a:solidFill>
                <a:latin typeface="Arial"/>
                <a:ea typeface="ＭＳ Ｐゴシック" charset="0"/>
                <a:cs typeface="Arial"/>
              </a:rPr>
              <a:t>Bacterial </a:t>
            </a:r>
            <a:r>
              <a:rPr lang="en-US" sz="2800" dirty="0" err="1">
                <a:solidFill>
                  <a:prstClr val="black"/>
                </a:solidFill>
                <a:latin typeface="Arial"/>
                <a:ea typeface="ＭＳ Ｐゴシック" charset="0"/>
                <a:cs typeface="Arial"/>
              </a:rPr>
              <a:t>Vaginosis</a:t>
            </a:r>
            <a:endParaRPr lang="en-US" sz="2800" dirty="0">
              <a:solidFill>
                <a:prstClr val="black"/>
              </a:solidFill>
              <a:latin typeface="Arial"/>
              <a:ea typeface="ＭＳ Ｐゴシック" charset="0"/>
              <a:cs typeface="Arial"/>
            </a:endParaRPr>
          </a:p>
        </p:txBody>
      </p:sp>
      <p:pic>
        <p:nvPicPr>
          <p:cNvPr id="5" name="Picture 4"/>
          <p:cNvPicPr>
            <a:picLocks noChangeAspect="1"/>
          </p:cNvPicPr>
          <p:nvPr/>
        </p:nvPicPr>
        <p:blipFill>
          <a:blip r:embed="rId2"/>
          <a:stretch>
            <a:fillRect/>
          </a:stretch>
        </p:blipFill>
        <p:spPr>
          <a:xfrm>
            <a:off x="1371600" y="4191000"/>
            <a:ext cx="6248400" cy="2497138"/>
          </a:xfrm>
          <a:prstGeom prst="rect">
            <a:avLst/>
          </a:prstGeom>
          <a:ln w="38100">
            <a:solidFill>
              <a:schemeClr val="accent6">
                <a:lumMod val="75000"/>
              </a:schemeClr>
            </a:solidFill>
            <a:prstDash val="sysDash"/>
          </a:ln>
        </p:spPr>
      </p:pic>
    </p:spTree>
    <p:extLst>
      <p:ext uri="{BB962C8B-B14F-4D97-AF65-F5344CB8AC3E}">
        <p14:creationId xmlns:p14="http://schemas.microsoft.com/office/powerpoint/2010/main" val="1044504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4876800" cy="1143000"/>
          </a:xfrm>
        </p:spPr>
        <p:txBody>
          <a:bodyPr/>
          <a:lstStyle/>
          <a:p>
            <a:pPr eaLnBrk="1" hangingPunct="1"/>
            <a:r>
              <a:rPr lang="en-US" altLang="en-US" sz="4000" smtClean="0">
                <a:latin typeface="Arial" panose="020B0604020202020204" pitchFamily="34" charset="0"/>
                <a:ea typeface="ＭＳ Ｐゴシック" panose="020B0600070205080204" pitchFamily="34" charset="-128"/>
                <a:cs typeface="Arial" panose="020B0604020202020204" pitchFamily="34" charset="0"/>
              </a:rPr>
              <a:t>HIV Test Procedure</a:t>
            </a:r>
          </a:p>
        </p:txBody>
      </p:sp>
      <p:sp>
        <p:nvSpPr>
          <p:cNvPr id="11267" name="Content Placeholder 2"/>
          <p:cNvSpPr>
            <a:spLocks noGrp="1"/>
          </p:cNvSpPr>
          <p:nvPr>
            <p:ph idx="1"/>
          </p:nvPr>
        </p:nvSpPr>
        <p:spPr>
          <a:xfrm>
            <a:off x="381000" y="1447800"/>
            <a:ext cx="4953000" cy="5410200"/>
          </a:xfrm>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Consent Form</a:t>
            </a:r>
          </a:p>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Risk Assessment</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Blood Test</a:t>
            </a:r>
          </a:p>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Syphilis Test</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Test Results                         20 minutes – 3 weeks</a:t>
            </a:r>
          </a:p>
          <a:p>
            <a:pPr eaLnBrk="1" hangingPunct="1"/>
            <a:r>
              <a:rPr lang="en-US" altLang="en-US"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Test Results</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Risk Reduction</a:t>
            </a:r>
          </a:p>
          <a:p>
            <a:pPr eaLnBrk="1" hangingPunct="1"/>
            <a:endPar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784600" cy="4470400"/>
          </a:xfrm>
          <a:prstGeom prst="rect">
            <a:avLst/>
          </a:prstGeom>
          <a:noFill/>
          <a:ln w="381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895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Limits of </a:t>
            </a:r>
            <a:r>
              <a:rPr lang="en-US" b="1" dirty="0" smtClean="0"/>
              <a:t>Condoms</a:t>
            </a:r>
            <a:endParaRPr lang="en-US" dirty="0"/>
          </a:p>
        </p:txBody>
      </p:sp>
      <p:sp>
        <p:nvSpPr>
          <p:cNvPr id="3" name="Content Placeholder 2"/>
          <p:cNvSpPr>
            <a:spLocks noGrp="1"/>
          </p:cNvSpPr>
          <p:nvPr>
            <p:ph idx="1"/>
          </p:nvPr>
        </p:nvSpPr>
        <p:spPr/>
        <p:txBody>
          <a:bodyPr/>
          <a:lstStyle/>
          <a:p>
            <a:r>
              <a:rPr lang="en-US" dirty="0" smtClean="0"/>
              <a:t>While </a:t>
            </a:r>
            <a:r>
              <a:rPr lang="en-US" dirty="0"/>
              <a:t>condoms are effective in preventing the spread of some STDs, they are not perfect. Condoms are better at protecting against gonorrhea, chlamydia, </a:t>
            </a:r>
            <a:r>
              <a:rPr lang="en-US" dirty="0" smtClean="0"/>
              <a:t>HIV. </a:t>
            </a:r>
          </a:p>
          <a:p>
            <a:r>
              <a:rPr lang="en-US" dirty="0"/>
              <a:t>T</a:t>
            </a:r>
            <a:r>
              <a:rPr lang="en-US" dirty="0" smtClean="0"/>
              <a:t>hey </a:t>
            </a:r>
            <a:r>
              <a:rPr lang="en-US" dirty="0"/>
              <a:t>offer less protection against herpes, syphilis, and genital warts. These infections can spread through contact with skin lesions that are not covered by a condom. Finally, condoms offer virtually no protection against crabs and scabies.</a:t>
            </a:r>
          </a:p>
          <a:p>
            <a:endParaRPr lang="en-US" dirty="0"/>
          </a:p>
        </p:txBody>
      </p:sp>
    </p:spTree>
    <p:extLst>
      <p:ext uri="{BB962C8B-B14F-4D97-AF65-F5344CB8AC3E}">
        <p14:creationId xmlns:p14="http://schemas.microsoft.com/office/powerpoint/2010/main" val="961334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Condom Use	</a:t>
            </a:r>
            <a:endParaRPr lang="en-US" dirty="0"/>
          </a:p>
        </p:txBody>
      </p:sp>
      <p:sp>
        <p:nvSpPr>
          <p:cNvPr id="3" name="Content Placeholder 2"/>
          <p:cNvSpPr>
            <a:spLocks noGrp="1"/>
          </p:cNvSpPr>
          <p:nvPr>
            <p:ph idx="1"/>
          </p:nvPr>
        </p:nvSpPr>
        <p:spPr/>
        <p:txBody>
          <a:bodyPr/>
          <a:lstStyle/>
          <a:p>
            <a:r>
              <a:rPr lang="en-US" sz="2800" dirty="0" smtClean="0"/>
              <a:t>The Goal: To protect yourself and your partner from STDs and/or pregnancy</a:t>
            </a:r>
          </a:p>
          <a:p>
            <a:r>
              <a:rPr lang="en-US" sz="2800" dirty="0" smtClean="0"/>
              <a:t>Content: Clear, specific. Use words like I feel, Think, Want</a:t>
            </a:r>
          </a:p>
          <a:p>
            <a:r>
              <a:rPr lang="en-US" sz="2800" dirty="0" smtClean="0"/>
              <a:t>Voice: Clear, even, don’t hesitate</a:t>
            </a:r>
          </a:p>
          <a:p>
            <a:r>
              <a:rPr lang="en-US" sz="2800" dirty="0" smtClean="0"/>
              <a:t>Facial Expression: Give direct eye contact</a:t>
            </a:r>
            <a:endParaRPr lang="en-US" sz="2800" dirty="0"/>
          </a:p>
          <a:p>
            <a:r>
              <a:rPr lang="en-US" sz="2800" dirty="0" smtClean="0"/>
              <a:t>Posture: Self-assured</a:t>
            </a:r>
          </a:p>
          <a:p>
            <a:r>
              <a:rPr lang="en-US" sz="2800" dirty="0" smtClean="0"/>
              <a:t>Your feelings: Confident of your feelings and decisions, self-respecting</a:t>
            </a:r>
          </a:p>
          <a:p>
            <a:r>
              <a:rPr lang="en-US" sz="2800" dirty="0" smtClean="0"/>
              <a:t>Another’s feelings: Respected</a:t>
            </a:r>
            <a:endParaRPr lang="en-US" sz="2800" dirty="0"/>
          </a:p>
        </p:txBody>
      </p:sp>
    </p:spTree>
    <p:extLst>
      <p:ext uri="{BB962C8B-B14F-4D97-AF65-F5344CB8AC3E}">
        <p14:creationId xmlns:p14="http://schemas.microsoft.com/office/powerpoint/2010/main" val="3603367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lstStyle/>
          <a:p>
            <a:r>
              <a:rPr lang="en-US" dirty="0" smtClean="0"/>
              <a:t>Pressure Lines: Recall the skills needed for negotiating condom use. </a:t>
            </a:r>
          </a:p>
          <a:p>
            <a:r>
              <a:rPr lang="en-US" dirty="0" smtClean="0"/>
              <a:t>Work with a partner. One will be the “pressure” The other partner will be the “refusal”</a:t>
            </a:r>
          </a:p>
          <a:p>
            <a:endParaRPr lang="en-US" dirty="0"/>
          </a:p>
          <a:p>
            <a:r>
              <a:rPr lang="en-US" dirty="0" smtClean="0"/>
              <a:t>The pressure will read the lines and the partner will give a reply that is assertive and is a refusal. Switch roles after each question </a:t>
            </a:r>
            <a:endParaRPr lang="en-US" dirty="0"/>
          </a:p>
        </p:txBody>
      </p:sp>
    </p:spTree>
    <p:extLst>
      <p:ext uri="{BB962C8B-B14F-4D97-AF65-F5344CB8AC3E}">
        <p14:creationId xmlns:p14="http://schemas.microsoft.com/office/powerpoint/2010/main" val="3685426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a:t>
            </a:r>
            <a:endParaRPr lang="en-US" dirty="0"/>
          </a:p>
        </p:txBody>
      </p:sp>
      <p:sp>
        <p:nvSpPr>
          <p:cNvPr id="3" name="Content Placeholder 2"/>
          <p:cNvSpPr>
            <a:spLocks noGrp="1"/>
          </p:cNvSpPr>
          <p:nvPr>
            <p:ph idx="1"/>
          </p:nvPr>
        </p:nvSpPr>
        <p:spPr/>
        <p:txBody>
          <a:bodyPr/>
          <a:lstStyle/>
          <a:p>
            <a:r>
              <a:rPr lang="en-US" dirty="0" smtClean="0"/>
              <a:t>Looking Ahead Worksheet</a:t>
            </a:r>
          </a:p>
          <a:p>
            <a:endParaRPr lang="en-US" dirty="0"/>
          </a:p>
          <a:p>
            <a:r>
              <a:rPr lang="en-US" dirty="0" smtClean="0"/>
              <a:t>Consider the following questions and explain how you would address each question. </a:t>
            </a:r>
            <a:endParaRPr lang="en-US" dirty="0"/>
          </a:p>
        </p:txBody>
      </p:sp>
    </p:spTree>
    <p:extLst>
      <p:ext uri="{BB962C8B-B14F-4D97-AF65-F5344CB8AC3E}">
        <p14:creationId xmlns:p14="http://schemas.microsoft.com/office/powerpoint/2010/main" val="3729642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a:t>
            </a:r>
            <a:endParaRPr lang="en-US" dirty="0"/>
          </a:p>
        </p:txBody>
      </p:sp>
      <p:sp>
        <p:nvSpPr>
          <p:cNvPr id="3" name="Content Placeholder 2"/>
          <p:cNvSpPr>
            <a:spLocks noGrp="1"/>
          </p:cNvSpPr>
          <p:nvPr>
            <p:ph idx="1"/>
          </p:nvPr>
        </p:nvSpPr>
        <p:spPr/>
        <p:txBody>
          <a:bodyPr/>
          <a:lstStyle/>
          <a:p>
            <a:r>
              <a:rPr lang="en-US" dirty="0" smtClean="0"/>
              <a:t>9.ICR.3 Create strategies that develop and maintain reproductive and sexual health</a:t>
            </a:r>
          </a:p>
          <a:p>
            <a:r>
              <a:rPr lang="en-US" dirty="0" smtClean="0"/>
              <a:t>9.ICR.3.4 Exemplify decision making skills and problem solving regarding safe and effective use of methods to prevent unintended pregnancy</a:t>
            </a:r>
            <a:endParaRPr lang="en-US" dirty="0"/>
          </a:p>
        </p:txBody>
      </p:sp>
    </p:spTree>
    <p:extLst>
      <p:ext uri="{BB962C8B-B14F-4D97-AF65-F5344CB8AC3E}">
        <p14:creationId xmlns:p14="http://schemas.microsoft.com/office/powerpoint/2010/main" val="4252966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Objectives</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In this lesson we consider the possible outcomes of sexual activity, specifically focusing on unintended pregnancy at a young age and its consequences. The lesson will help you examine your long-term goals and how a teen pregnancy would impact them. By the end of today’s lesson, you will be able to use decision making skills to choose safe and effective methods to prevent unintended pregnancy</a:t>
            </a:r>
            <a:endParaRPr lang="en-US" dirty="0"/>
          </a:p>
        </p:txBody>
      </p:sp>
    </p:spTree>
    <p:extLst>
      <p:ext uri="{BB962C8B-B14F-4D97-AF65-F5344CB8AC3E}">
        <p14:creationId xmlns:p14="http://schemas.microsoft.com/office/powerpoint/2010/main" val="183307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Abstinence: Fill in the blanks</a:t>
            </a:r>
            <a:endParaRPr lang="en-US" dirty="0"/>
          </a:p>
        </p:txBody>
      </p:sp>
      <p:sp>
        <p:nvSpPr>
          <p:cNvPr id="3" name="Content Placeholder 2"/>
          <p:cNvSpPr>
            <a:spLocks noGrp="1"/>
          </p:cNvSpPr>
          <p:nvPr>
            <p:ph idx="1"/>
          </p:nvPr>
        </p:nvSpPr>
        <p:spPr/>
        <p:txBody>
          <a:bodyPr/>
          <a:lstStyle/>
          <a:p>
            <a:r>
              <a:rPr lang="en-US" dirty="0" smtClean="0"/>
              <a:t>Abstinence is voluntarily _________ from intimate _______ behavior which could result in _________ or unintended _____________</a:t>
            </a:r>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Risk</a:t>
            </a:r>
            <a:endParaRPr lang="en-US" dirty="0"/>
          </a:p>
        </p:txBody>
      </p:sp>
      <p:sp>
        <p:nvSpPr>
          <p:cNvPr id="5" name="Content Placeholder 4"/>
          <p:cNvSpPr>
            <a:spLocks noGrp="1"/>
          </p:cNvSpPr>
          <p:nvPr>
            <p:ph idx="1"/>
          </p:nvPr>
        </p:nvSpPr>
        <p:spPr/>
        <p:txBody>
          <a:bodyPr/>
          <a:lstStyle/>
          <a:p>
            <a:r>
              <a:rPr lang="en-US" dirty="0" smtClean="0"/>
              <a:t>Arrange 8 cards in order of least effective of preventing pregnancy to most effective to preventing pregnancy</a:t>
            </a:r>
          </a:p>
          <a:p>
            <a:pPr marL="0" indent="0">
              <a:buNone/>
            </a:pPr>
            <a:endParaRPr lang="en-US" dirty="0" smtClean="0"/>
          </a:p>
          <a:p>
            <a:r>
              <a:rPr lang="en-US" dirty="0" smtClean="0"/>
              <a:t>Choices: No contraception, IUD, Diaphragm, Oral-The Pill, Spermicidal Foam, Abstinence, Male Condom, Depo-Provera Shot  </a:t>
            </a:r>
          </a:p>
          <a:p>
            <a:endParaRPr lang="en-US" dirty="0" smtClean="0"/>
          </a:p>
          <a:p>
            <a:r>
              <a:rPr lang="en-US" dirty="0"/>
              <a:t>Next, which ones are effective for preventing STDs?</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Reducing the Risk</a:t>
            </a:r>
            <a:endParaRPr lang="en-US" dirty="0"/>
          </a:p>
        </p:txBody>
      </p:sp>
      <p:graphicFrame>
        <p:nvGraphicFramePr>
          <p:cNvPr id="4" name="Content Placeholder 3"/>
          <p:cNvGraphicFramePr>
            <a:graphicFrameLocks noGrp="1"/>
          </p:cNvGraphicFramePr>
          <p:nvPr>
            <p:ph idx="1"/>
          </p:nvPr>
        </p:nvGraphicFramePr>
        <p:xfrm>
          <a:off x="533400" y="1935158"/>
          <a:ext cx="8153400" cy="4553623"/>
        </p:xfrm>
        <a:graphic>
          <a:graphicData uri="http://schemas.openxmlformats.org/drawingml/2006/table">
            <a:tbl>
              <a:tblPr firstRow="1" bandRow="1">
                <a:tableStyleId>{5C22544A-7EE6-4342-B048-85BDC9FD1C3A}</a:tableStyleId>
              </a:tblPr>
              <a:tblGrid>
                <a:gridCol w="2717800"/>
                <a:gridCol w="2717800"/>
                <a:gridCol w="2717800"/>
              </a:tblGrid>
              <a:tr h="428449">
                <a:tc>
                  <a:txBody>
                    <a:bodyPr/>
                    <a:lstStyle/>
                    <a:p>
                      <a:r>
                        <a:rPr lang="en-US" dirty="0" smtClean="0"/>
                        <a:t>Method</a:t>
                      </a:r>
                      <a:endParaRPr lang="en-US" dirty="0"/>
                    </a:p>
                  </a:txBody>
                  <a:tcPr/>
                </a:tc>
                <a:tc>
                  <a:txBody>
                    <a:bodyPr/>
                    <a:lstStyle/>
                    <a:p>
                      <a:r>
                        <a:rPr lang="en-US" dirty="0" smtClean="0"/>
                        <a:t>Failure</a:t>
                      </a:r>
                      <a:r>
                        <a:rPr lang="en-US" baseline="0" dirty="0" smtClean="0"/>
                        <a:t> Rate- Typical User</a:t>
                      </a:r>
                      <a:endParaRPr lang="en-US" dirty="0"/>
                    </a:p>
                  </a:txBody>
                  <a:tcPr/>
                </a:tc>
                <a:tc>
                  <a:txBody>
                    <a:bodyPr/>
                    <a:lstStyle/>
                    <a:p>
                      <a:r>
                        <a:rPr lang="en-US" dirty="0" smtClean="0"/>
                        <a:t>HIV/STD Prevention</a:t>
                      </a:r>
                      <a:endParaRPr lang="en-US" dirty="0"/>
                    </a:p>
                  </a:txBody>
                  <a:tcPr/>
                </a:tc>
              </a:tr>
              <a:tr h="428449">
                <a:tc>
                  <a:txBody>
                    <a:bodyPr/>
                    <a:lstStyle/>
                    <a:p>
                      <a:r>
                        <a:rPr lang="en-US" dirty="0" smtClean="0"/>
                        <a:t>No contraception</a:t>
                      </a:r>
                      <a:endParaRPr lang="en-US" dirty="0"/>
                    </a:p>
                  </a:txBody>
                  <a:tcPr/>
                </a:tc>
                <a:tc>
                  <a:txBody>
                    <a:bodyPr/>
                    <a:lstStyle/>
                    <a:p>
                      <a:r>
                        <a:rPr lang="en-US" dirty="0" smtClean="0"/>
                        <a:t>85%</a:t>
                      </a:r>
                      <a:endParaRPr lang="en-US" dirty="0"/>
                    </a:p>
                  </a:txBody>
                  <a:tcPr/>
                </a:tc>
                <a:tc>
                  <a:txBody>
                    <a:bodyPr/>
                    <a:lstStyle/>
                    <a:p>
                      <a:r>
                        <a:rPr lang="en-US" dirty="0" smtClean="0"/>
                        <a:t>None</a:t>
                      </a:r>
                      <a:endParaRPr lang="en-US" dirty="0"/>
                    </a:p>
                  </a:txBody>
                  <a:tcPr/>
                </a:tc>
              </a:tr>
              <a:tr h="428449">
                <a:tc>
                  <a:txBody>
                    <a:bodyPr/>
                    <a:lstStyle/>
                    <a:p>
                      <a:r>
                        <a:rPr lang="en-US" dirty="0" smtClean="0"/>
                        <a:t>Spermicidal foam</a:t>
                      </a:r>
                      <a:endParaRPr lang="en-US" dirty="0"/>
                    </a:p>
                  </a:txBody>
                  <a:tcPr/>
                </a:tc>
                <a:tc>
                  <a:txBody>
                    <a:bodyPr/>
                    <a:lstStyle/>
                    <a:p>
                      <a:r>
                        <a:rPr lang="en-US" dirty="0" smtClean="0"/>
                        <a:t>29%</a:t>
                      </a:r>
                      <a:endParaRPr lang="en-US" dirty="0"/>
                    </a:p>
                  </a:txBody>
                  <a:tcPr/>
                </a:tc>
                <a:tc>
                  <a:txBody>
                    <a:bodyPr/>
                    <a:lstStyle/>
                    <a:p>
                      <a:r>
                        <a:rPr lang="en-US" dirty="0" smtClean="0"/>
                        <a:t>None</a:t>
                      </a:r>
                      <a:endParaRPr lang="en-US" dirty="0"/>
                    </a:p>
                  </a:txBody>
                  <a:tcPr/>
                </a:tc>
              </a:tr>
              <a:tr h="428449">
                <a:tc>
                  <a:txBody>
                    <a:bodyPr/>
                    <a:lstStyle/>
                    <a:p>
                      <a:r>
                        <a:rPr lang="en-US" dirty="0" smtClean="0"/>
                        <a:t>Male condom</a:t>
                      </a:r>
                      <a:endParaRPr lang="en-US" dirty="0"/>
                    </a:p>
                  </a:txBody>
                  <a:tcPr/>
                </a:tc>
                <a:tc>
                  <a:txBody>
                    <a:bodyPr/>
                    <a:lstStyle/>
                    <a:p>
                      <a:r>
                        <a:rPr lang="en-US" dirty="0" smtClean="0"/>
                        <a:t>15%</a:t>
                      </a:r>
                      <a:endParaRPr lang="en-US" dirty="0"/>
                    </a:p>
                  </a:txBody>
                  <a:tcPr/>
                </a:tc>
                <a:tc>
                  <a:txBody>
                    <a:bodyPr/>
                    <a:lstStyle/>
                    <a:p>
                      <a:r>
                        <a:rPr lang="en-US" dirty="0" smtClean="0"/>
                        <a:t>Most</a:t>
                      </a:r>
                      <a:r>
                        <a:rPr lang="en-US" baseline="0" dirty="0" smtClean="0"/>
                        <a:t> effective against HIV, less risk reduction against other STDs</a:t>
                      </a:r>
                      <a:endParaRPr lang="en-US" dirty="0"/>
                    </a:p>
                  </a:txBody>
                  <a:tcPr/>
                </a:tc>
              </a:tr>
              <a:tr h="428449">
                <a:tc>
                  <a:txBody>
                    <a:bodyPr/>
                    <a:lstStyle/>
                    <a:p>
                      <a:r>
                        <a:rPr lang="en-US" dirty="0" smtClean="0"/>
                        <a:t>Diaphragm</a:t>
                      </a:r>
                      <a:endParaRPr lang="en-US" dirty="0"/>
                    </a:p>
                  </a:txBody>
                  <a:tcPr/>
                </a:tc>
                <a:tc>
                  <a:txBody>
                    <a:bodyPr/>
                    <a:lstStyle/>
                    <a:p>
                      <a:r>
                        <a:rPr lang="en-US" dirty="0" smtClean="0"/>
                        <a:t>16%</a:t>
                      </a:r>
                      <a:endParaRPr lang="en-US" dirty="0"/>
                    </a:p>
                  </a:txBody>
                  <a:tcPr/>
                </a:tc>
                <a:tc>
                  <a:txBody>
                    <a:bodyPr/>
                    <a:lstStyle/>
                    <a:p>
                      <a:r>
                        <a:rPr lang="en-US" dirty="0" smtClean="0"/>
                        <a:t>None</a:t>
                      </a:r>
                      <a:endParaRPr lang="en-US" dirty="0"/>
                    </a:p>
                  </a:txBody>
                  <a:tcPr/>
                </a:tc>
              </a:tr>
              <a:tr h="428449">
                <a:tc>
                  <a:txBody>
                    <a:bodyPr/>
                    <a:lstStyle/>
                    <a:p>
                      <a:r>
                        <a:rPr lang="en-US" dirty="0" smtClean="0"/>
                        <a:t>Oral- The Pill</a:t>
                      </a:r>
                      <a:endParaRPr lang="en-US" dirty="0"/>
                    </a:p>
                  </a:txBody>
                  <a:tcPr/>
                </a:tc>
                <a:tc>
                  <a:txBody>
                    <a:bodyPr/>
                    <a:lstStyle/>
                    <a:p>
                      <a:r>
                        <a:rPr lang="en-US" dirty="0" smtClean="0"/>
                        <a:t>8%</a:t>
                      </a:r>
                      <a:endParaRPr lang="en-US" dirty="0"/>
                    </a:p>
                  </a:txBody>
                  <a:tcPr/>
                </a:tc>
                <a:tc>
                  <a:txBody>
                    <a:bodyPr/>
                    <a:lstStyle/>
                    <a:p>
                      <a:r>
                        <a:rPr lang="en-US" dirty="0" smtClean="0"/>
                        <a:t>None</a:t>
                      </a:r>
                      <a:endParaRPr lang="en-US" dirty="0"/>
                    </a:p>
                  </a:txBody>
                  <a:tcPr/>
                </a:tc>
              </a:tr>
              <a:tr h="428449">
                <a:tc>
                  <a:txBody>
                    <a:bodyPr/>
                    <a:lstStyle/>
                    <a:p>
                      <a:r>
                        <a:rPr lang="en-US" dirty="0" smtClean="0"/>
                        <a:t>Depo-Provera shot</a:t>
                      </a:r>
                      <a:endParaRPr lang="en-US" dirty="0"/>
                    </a:p>
                  </a:txBody>
                  <a:tcPr/>
                </a:tc>
                <a:tc>
                  <a:txBody>
                    <a:bodyPr/>
                    <a:lstStyle/>
                    <a:p>
                      <a:r>
                        <a:rPr lang="en-US" dirty="0" smtClean="0"/>
                        <a:t>3%</a:t>
                      </a:r>
                      <a:endParaRPr lang="en-US" dirty="0"/>
                    </a:p>
                  </a:txBody>
                  <a:tcPr/>
                </a:tc>
                <a:tc>
                  <a:txBody>
                    <a:bodyPr/>
                    <a:lstStyle/>
                    <a:p>
                      <a:r>
                        <a:rPr lang="en-US" dirty="0" smtClean="0"/>
                        <a:t>None</a:t>
                      </a:r>
                      <a:endParaRPr lang="en-US" dirty="0"/>
                    </a:p>
                  </a:txBody>
                  <a:tcPr/>
                </a:tc>
              </a:tr>
              <a:tr h="428449">
                <a:tc>
                  <a:txBody>
                    <a:bodyPr/>
                    <a:lstStyle/>
                    <a:p>
                      <a:r>
                        <a:rPr lang="en-US" dirty="0" smtClean="0"/>
                        <a:t>IUD</a:t>
                      </a:r>
                      <a:endParaRPr lang="en-US" dirty="0"/>
                    </a:p>
                  </a:txBody>
                  <a:tcPr/>
                </a:tc>
                <a:tc>
                  <a:txBody>
                    <a:bodyPr/>
                    <a:lstStyle/>
                    <a:p>
                      <a:r>
                        <a:rPr lang="en-US" dirty="0" smtClean="0"/>
                        <a:t>Less than 1%</a:t>
                      </a:r>
                      <a:endParaRPr lang="en-US" dirty="0"/>
                    </a:p>
                  </a:txBody>
                  <a:tcPr/>
                </a:tc>
                <a:tc>
                  <a:txBody>
                    <a:bodyPr/>
                    <a:lstStyle/>
                    <a:p>
                      <a:r>
                        <a:rPr lang="en-US" dirty="0" smtClean="0"/>
                        <a:t>None</a:t>
                      </a:r>
                      <a:endParaRPr lang="en-US" dirty="0"/>
                    </a:p>
                  </a:txBody>
                  <a:tcPr/>
                </a:tc>
              </a:tr>
              <a:tr h="428449">
                <a:tc>
                  <a:txBody>
                    <a:bodyPr/>
                    <a:lstStyle/>
                    <a:p>
                      <a:r>
                        <a:rPr lang="en-US" dirty="0" smtClean="0"/>
                        <a:t>Abstinence</a:t>
                      </a:r>
                      <a:endParaRPr lang="en-US" dirty="0"/>
                    </a:p>
                  </a:txBody>
                  <a:tcPr/>
                </a:tc>
                <a:tc>
                  <a:txBody>
                    <a:bodyPr/>
                    <a:lstStyle/>
                    <a:p>
                      <a:r>
                        <a:rPr lang="en-US" dirty="0" smtClean="0"/>
                        <a:t>0%</a:t>
                      </a:r>
                      <a:endParaRPr lang="en-US" dirty="0"/>
                    </a:p>
                  </a:txBody>
                  <a:tcPr/>
                </a:tc>
                <a:tc>
                  <a:txBody>
                    <a:bodyPr/>
                    <a:lstStyle/>
                    <a:p>
                      <a:r>
                        <a:rPr lang="en-US" dirty="0" smtClean="0"/>
                        <a:t>100%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 Power point: Methods of Contraception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Files: The Truth About Sex</a:t>
            </a:r>
            <a:endParaRPr lang="en-US" dirty="0"/>
          </a:p>
        </p:txBody>
      </p:sp>
      <p:sp>
        <p:nvSpPr>
          <p:cNvPr id="3" name="Content Placeholder 2"/>
          <p:cNvSpPr>
            <a:spLocks noGrp="1"/>
          </p:cNvSpPr>
          <p:nvPr>
            <p:ph idx="1"/>
          </p:nvPr>
        </p:nvSpPr>
        <p:spPr/>
        <p:txBody>
          <a:bodyPr/>
          <a:lstStyle/>
          <a:p>
            <a:r>
              <a:rPr lang="en-US" dirty="0" smtClean="0">
                <a:hlinkClick r:id="rId2"/>
              </a:rPr>
              <a:t>http://app.discoveryeducation.com/player/view/assetGuid/0CFCFD0D-525D-4AEC-8C4A-40B7E8B7BE7A</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Comprehension</a:t>
            </a:r>
            <a:endParaRPr lang="en-US" dirty="0"/>
          </a:p>
        </p:txBody>
      </p:sp>
      <p:sp>
        <p:nvSpPr>
          <p:cNvPr id="3" name="Content Placeholder 2"/>
          <p:cNvSpPr>
            <a:spLocks noGrp="1"/>
          </p:cNvSpPr>
          <p:nvPr>
            <p:ph idx="1"/>
          </p:nvPr>
        </p:nvSpPr>
        <p:spPr/>
        <p:txBody>
          <a:bodyPr/>
          <a:lstStyle/>
          <a:p>
            <a:r>
              <a:rPr lang="en-US" dirty="0" smtClean="0"/>
              <a:t>Complete all questions on the front side</a:t>
            </a:r>
          </a:p>
          <a:p>
            <a:r>
              <a:rPr lang="en-US" dirty="0" smtClean="0"/>
              <a:t>When finished, turn the worksheet over and complete the word search</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44"/>
            <a:ext cx="4690533" cy="2909007"/>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What 50 Years of Research Tells Us about a Teen’s Mom </a:t>
            </a:r>
            <a:r>
              <a:rPr lang="en-US" dirty="0" smtClean="0"/>
              <a:t>Future</a:t>
            </a:r>
            <a:endParaRPr lang="en-US" dirty="0"/>
          </a:p>
        </p:txBody>
      </p:sp>
      <p:sp>
        <p:nvSpPr>
          <p:cNvPr id="3" name="Subtitle 2"/>
          <p:cNvSpPr>
            <a:spLocks noGrp="1"/>
          </p:cNvSpPr>
          <p:nvPr>
            <p:ph type="subTitle" idx="1"/>
          </p:nvPr>
        </p:nvSpPr>
        <p:spPr>
          <a:xfrm>
            <a:off x="1371600" y="4303888"/>
            <a:ext cx="6400800" cy="1334911"/>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a:solidFill>
                  <a:srgbClr val="000000"/>
                </a:solidFill>
              </a:rPr>
              <a:t>A teenage girl who gets pregnant has written 90% of her life’s </a:t>
            </a:r>
            <a:r>
              <a:rPr lang="en-US" dirty="0" smtClean="0">
                <a:solidFill>
                  <a:srgbClr val="000000"/>
                </a:solidFill>
              </a:rPr>
              <a:t>script</a:t>
            </a:r>
            <a:r>
              <a:rPr lang="en-US" dirty="0">
                <a:solidFill>
                  <a:srgbClr val="000000"/>
                </a:solidFill>
              </a:rPr>
              <a:t>.</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582" y="420370"/>
            <a:ext cx="2630170" cy="3465830"/>
          </a:xfrm>
          <a:prstGeom prst="rect">
            <a:avLst/>
          </a:prstGeom>
          <a:noFill/>
          <a:ln w="41275">
            <a:solidFill>
              <a:schemeClr val="accent2">
                <a:lumMod val="60000"/>
                <a:lumOff val="40000"/>
              </a:schemeClr>
            </a:solidFill>
          </a:ln>
        </p:spPr>
      </p:pic>
    </p:spTree>
    <p:extLst>
      <p:ext uri="{BB962C8B-B14F-4D97-AF65-F5344CB8AC3E}">
        <p14:creationId xmlns:p14="http://schemas.microsoft.com/office/powerpoint/2010/main" val="2871677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A teenage girl who gets pregnant has written 90% of her life’s script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How does this make you feel and why is the statement true?</a:t>
            </a:r>
          </a:p>
          <a:p>
            <a:endParaRPr lang="en-US" dirty="0" smtClean="0"/>
          </a:p>
          <a:p>
            <a:r>
              <a:rPr lang="en-US" dirty="0" smtClean="0"/>
              <a:t>Is it different for teen fathers?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Young</a:t>
            </a:r>
            <a:endParaRPr lang="en-US" dirty="0"/>
          </a:p>
        </p:txBody>
      </p:sp>
      <p:sp>
        <p:nvSpPr>
          <p:cNvPr id="3" name="Content Placeholder 2"/>
          <p:cNvSpPr>
            <a:spLocks noGrp="1"/>
          </p:cNvSpPr>
          <p:nvPr>
            <p:ph idx="1"/>
          </p:nvPr>
        </p:nvSpPr>
        <p:spPr/>
        <p:txBody>
          <a:bodyPr/>
          <a:lstStyle/>
          <a:p>
            <a:r>
              <a:rPr lang="en-US" dirty="0" smtClean="0">
                <a:hlinkClick r:id="rId2"/>
              </a:rPr>
              <a:t>www.thenationalcampaign.org/tooyoung</a:t>
            </a:r>
            <a:endParaRPr lang="en-US" dirty="0" smtClean="0"/>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Two skills that can help a teen decrease the chances of being a parent before he or she is ready are decision making and goal setting</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72578"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a:t>Decision Making for </a:t>
            </a:r>
            <a:r>
              <a:rPr lang="en-US" dirty="0" smtClean="0"/>
              <a:t>Health</a:t>
            </a:r>
            <a:endParaRPr lang="en-US" dirty="0"/>
          </a:p>
        </p:txBody>
      </p:sp>
      <p:sp>
        <p:nvSpPr>
          <p:cNvPr id="3" name="Content Placeholder 2"/>
          <p:cNvSpPr>
            <a:spLocks noGrp="1"/>
          </p:cNvSpPr>
          <p:nvPr>
            <p:ph idx="1"/>
          </p:nvPr>
        </p:nvSpPr>
        <p:spPr>
          <a:xfrm>
            <a:off x="2046110" y="1600200"/>
            <a:ext cx="6640689" cy="4525963"/>
          </a:xfrm>
        </p:spPr>
        <p:txBody>
          <a:bodyPr>
            <a:noAutofit/>
          </a:bodyPr>
          <a:lstStyle/>
          <a:p>
            <a:r>
              <a:rPr lang="en-US" sz="4000" dirty="0"/>
              <a:t>examines barriers to healthy decision making;</a:t>
            </a:r>
          </a:p>
          <a:p>
            <a:r>
              <a:rPr lang="en-US" sz="4000" dirty="0" smtClean="0"/>
              <a:t>determines </a:t>
            </a:r>
            <a:r>
              <a:rPr lang="en-US" sz="4000" dirty="0"/>
              <a:t>value of applying thoughtful decision making;</a:t>
            </a:r>
          </a:p>
          <a:p>
            <a:r>
              <a:rPr lang="en-US" sz="4000" dirty="0" smtClean="0"/>
              <a:t>justifies </a:t>
            </a:r>
            <a:r>
              <a:rPr lang="en-US" sz="4000" dirty="0"/>
              <a:t>when individual or collaborative decision making is appropriate</a:t>
            </a:r>
            <a:r>
              <a:rPr lang="en-US" sz="4000" dirty="0" smtClean="0"/>
              <a:t>;</a:t>
            </a:r>
            <a:endParaRPr lang="en-US" sz="4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274638"/>
            <a:ext cx="1346200" cy="1276985"/>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69" y="1785056"/>
            <a:ext cx="1685220" cy="2645833"/>
          </a:xfrm>
          <a:prstGeom prst="rect">
            <a:avLst/>
          </a:prstGeom>
          <a:noFill/>
          <a:ln>
            <a:noFill/>
          </a:ln>
        </p:spPr>
      </p:pic>
    </p:spTree>
    <p:extLst>
      <p:ext uri="{BB962C8B-B14F-4D97-AF65-F5344CB8AC3E}">
        <p14:creationId xmlns:p14="http://schemas.microsoft.com/office/powerpoint/2010/main" val="87055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Abstinence is voluntarily </a:t>
            </a:r>
            <a:r>
              <a:rPr lang="en-US" b="1" dirty="0" smtClean="0"/>
              <a:t>refraining</a:t>
            </a:r>
            <a:r>
              <a:rPr lang="en-US" dirty="0" smtClean="0"/>
              <a:t> from intimate </a:t>
            </a:r>
            <a:r>
              <a:rPr lang="en-US" b="1" dirty="0" smtClean="0"/>
              <a:t>sexual</a:t>
            </a:r>
            <a:r>
              <a:rPr lang="en-US" dirty="0" smtClean="0"/>
              <a:t> behavior which could result in </a:t>
            </a:r>
            <a:r>
              <a:rPr lang="en-US" b="1" dirty="0" smtClean="0"/>
              <a:t>sexually transmitted diseases </a:t>
            </a:r>
            <a:r>
              <a:rPr lang="en-US" dirty="0" smtClean="0"/>
              <a:t>or unintended </a:t>
            </a:r>
            <a:r>
              <a:rPr lang="en-US" b="1" dirty="0" smtClean="0"/>
              <a:t>pregnancy</a:t>
            </a:r>
          </a:p>
          <a:p>
            <a:r>
              <a:rPr lang="en-US" dirty="0" smtClean="0"/>
              <a:t>What behaviors are included in “intimate” sexual behavior?</a:t>
            </a:r>
          </a:p>
          <a:p>
            <a:r>
              <a:rPr lang="en-US" dirty="0" smtClean="0"/>
              <a:t>What is included in sexually transmitted diseases?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58467" cy="1706563"/>
          </a:xfrm>
        </p:spPr>
        <p:style>
          <a:lnRef idx="3">
            <a:schemeClr val="lt1"/>
          </a:lnRef>
          <a:fillRef idx="1">
            <a:schemeClr val="accent5"/>
          </a:fillRef>
          <a:effectRef idx="1">
            <a:schemeClr val="accent5"/>
          </a:effectRef>
          <a:fontRef idx="minor">
            <a:schemeClr val="lt1"/>
          </a:fontRef>
        </p:style>
        <p:txBody>
          <a:bodyPr>
            <a:normAutofit/>
          </a:bodyPr>
          <a:lstStyle/>
          <a:p>
            <a:r>
              <a:rPr lang="en-US" sz="4000" dirty="0" smtClean="0"/>
              <a:t>Decision Making for Health</a:t>
            </a:r>
            <a:br>
              <a:rPr lang="en-US" sz="4000" dirty="0" smtClean="0"/>
            </a:br>
            <a:r>
              <a:rPr lang="en-US" sz="4000" dirty="0" smtClean="0"/>
              <a:t>(continued)</a:t>
            </a:r>
            <a:endParaRPr lang="en-US" sz="4000" dirty="0"/>
          </a:p>
        </p:txBody>
      </p:sp>
      <p:sp>
        <p:nvSpPr>
          <p:cNvPr id="3" name="Content Placeholder 2"/>
          <p:cNvSpPr>
            <a:spLocks noGrp="1"/>
          </p:cNvSpPr>
          <p:nvPr>
            <p:ph idx="1"/>
          </p:nvPr>
        </p:nvSpPr>
        <p:spPr>
          <a:xfrm>
            <a:off x="2209800" y="2133600"/>
            <a:ext cx="6513689" cy="4525963"/>
          </a:xfrm>
        </p:spPr>
        <p:txBody>
          <a:bodyPr>
            <a:normAutofit lnSpcReduction="10000"/>
          </a:bodyPr>
          <a:lstStyle/>
          <a:p>
            <a:r>
              <a:rPr lang="en-US" sz="4000" dirty="0"/>
              <a:t>generates alternatives;</a:t>
            </a:r>
          </a:p>
          <a:p>
            <a:r>
              <a:rPr lang="en-US" sz="4000" dirty="0" smtClean="0"/>
              <a:t>predicts </a:t>
            </a:r>
            <a:r>
              <a:rPr lang="en-US" sz="4000" dirty="0"/>
              <a:t>potential short-term and long-term impact of alternatives; and</a:t>
            </a:r>
          </a:p>
          <a:p>
            <a:r>
              <a:rPr lang="en-US" sz="4000" dirty="0" smtClean="0"/>
              <a:t>defends </a:t>
            </a:r>
            <a:r>
              <a:rPr lang="en-US" sz="4000" dirty="0"/>
              <a:t>healthy choices and evaluates effectiveness of health-related decisions</a:t>
            </a:r>
            <a:r>
              <a:rPr lang="en-US" dirty="0" smtClean="0"/>
              <a:t>.</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274638"/>
            <a:ext cx="1346200" cy="1276985"/>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69" y="1785056"/>
            <a:ext cx="1685220" cy="2645833"/>
          </a:xfrm>
          <a:prstGeom prst="rect">
            <a:avLst/>
          </a:prstGeom>
          <a:noFill/>
          <a:ln>
            <a:noFill/>
          </a:ln>
        </p:spPr>
      </p:pic>
    </p:spTree>
    <p:extLst>
      <p:ext uri="{BB962C8B-B14F-4D97-AF65-F5344CB8AC3E}">
        <p14:creationId xmlns:p14="http://schemas.microsoft.com/office/powerpoint/2010/main" val="2480408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160911" cy="1036638"/>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a:t>Goal-Setting for Health</a:t>
            </a:r>
          </a:p>
        </p:txBody>
      </p:sp>
      <p:sp>
        <p:nvSpPr>
          <p:cNvPr id="3" name="Content Placeholder 2"/>
          <p:cNvSpPr>
            <a:spLocks noGrp="1"/>
          </p:cNvSpPr>
          <p:nvPr>
            <p:ph idx="1"/>
          </p:nvPr>
        </p:nvSpPr>
        <p:spPr>
          <a:xfrm>
            <a:off x="2257778" y="1600200"/>
            <a:ext cx="6429022" cy="4525963"/>
          </a:xfrm>
        </p:spPr>
        <p:txBody>
          <a:bodyPr>
            <a:normAutofit/>
          </a:bodyPr>
          <a:lstStyle/>
          <a:p>
            <a:r>
              <a:rPr lang="en-US" dirty="0" smtClean="0"/>
              <a:t>assesses </a:t>
            </a:r>
            <a:r>
              <a:rPr lang="en-US" dirty="0"/>
              <a:t>personal health practices and health status;</a:t>
            </a:r>
          </a:p>
          <a:p>
            <a:r>
              <a:rPr lang="en-US" dirty="0" smtClean="0"/>
              <a:t>develops </a:t>
            </a:r>
            <a:r>
              <a:rPr lang="en-US" dirty="0"/>
              <a:t>a plan to attain a personal health goal;</a:t>
            </a:r>
          </a:p>
          <a:p>
            <a:r>
              <a:rPr lang="en-US" dirty="0" smtClean="0"/>
              <a:t>implements </a:t>
            </a:r>
            <a:r>
              <a:rPr lang="en-US" dirty="0"/>
              <a:t>strategies, including self-monitoring, to achieve the goal; and</a:t>
            </a:r>
          </a:p>
          <a:p>
            <a:r>
              <a:rPr lang="en-US" dirty="0" smtClean="0"/>
              <a:t>formulates </a:t>
            </a:r>
            <a:r>
              <a:rPr lang="en-US" dirty="0"/>
              <a:t>effective long-term personal health plan.</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274638"/>
            <a:ext cx="1346200" cy="12801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69" y="1785056"/>
            <a:ext cx="1685220" cy="2645833"/>
          </a:xfrm>
          <a:prstGeom prst="rect">
            <a:avLst/>
          </a:prstGeom>
          <a:noFill/>
          <a:ln>
            <a:noFill/>
          </a:ln>
        </p:spPr>
      </p:pic>
    </p:spTree>
    <p:extLst>
      <p:ext uri="{BB962C8B-B14F-4D97-AF65-F5344CB8AC3E}">
        <p14:creationId xmlns:p14="http://schemas.microsoft.com/office/powerpoint/2010/main" val="1388217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Step Decision-Making Model</a:t>
            </a:r>
            <a:endParaRPr lang="en-US" dirty="0"/>
          </a:p>
        </p:txBody>
      </p:sp>
      <p:sp>
        <p:nvSpPr>
          <p:cNvPr id="3" name="Content Placeholder 2"/>
          <p:cNvSpPr>
            <a:spLocks noGrp="1"/>
          </p:cNvSpPr>
          <p:nvPr>
            <p:ph idx="1"/>
          </p:nvPr>
        </p:nvSpPr>
        <p:spPr/>
        <p:txBody>
          <a:bodyPr/>
          <a:lstStyle/>
          <a:p>
            <a:r>
              <a:rPr lang="en-US" dirty="0" smtClean="0"/>
              <a:t>Describe the situation that requires a decision</a:t>
            </a:r>
          </a:p>
          <a:p>
            <a:r>
              <a:rPr lang="en-US" dirty="0" smtClean="0"/>
              <a:t>Brainstorm options. Consider recourses required</a:t>
            </a:r>
          </a:p>
          <a:p>
            <a:r>
              <a:rPr lang="en-US" dirty="0" smtClean="0"/>
              <a:t>Evaluate the consequences of each decision</a:t>
            </a:r>
          </a:p>
          <a:p>
            <a:r>
              <a:rPr lang="en-US" dirty="0" smtClean="0"/>
              <a:t>Choose the best decision and create a plan of action</a:t>
            </a:r>
          </a:p>
          <a:p>
            <a:r>
              <a:rPr lang="en-US" dirty="0" smtClean="0"/>
              <a:t>Act on your decision and evaluate the results</a:t>
            </a:r>
          </a:p>
          <a:p>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Separate into groups of 2-3</a:t>
            </a:r>
          </a:p>
          <a:p>
            <a:r>
              <a:rPr lang="en-US" dirty="0" smtClean="0"/>
              <a:t>You will be think about how to apply a decision making plan to a young person’s life</a:t>
            </a:r>
          </a:p>
          <a:p>
            <a:r>
              <a:rPr lang="en-US" dirty="0" smtClean="0"/>
              <a:t>I will give you a brief description of your teen, including their sex and age. </a:t>
            </a:r>
          </a:p>
          <a:p>
            <a:r>
              <a:rPr lang="en-US" dirty="0" smtClean="0"/>
              <a:t>You:</a:t>
            </a:r>
            <a:br>
              <a:rPr lang="en-US" dirty="0" smtClean="0"/>
            </a:br>
            <a:r>
              <a:rPr lang="en-US" dirty="0" smtClean="0"/>
              <a:t>Give your teen a name and description</a:t>
            </a:r>
            <a:br>
              <a:rPr lang="en-US" dirty="0" smtClean="0"/>
            </a:br>
            <a:r>
              <a:rPr lang="en-US" dirty="0" smtClean="0"/>
              <a:t>Create short term and long term goals- consider some of your own goals for this activity</a:t>
            </a:r>
          </a:p>
          <a:p>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normAutofit/>
          </a:bodyPr>
          <a:lstStyle/>
          <a:p>
            <a:r>
              <a:rPr lang="en-US" dirty="0" smtClean="0"/>
              <a:t>I want you to think about your teen being sexually active</a:t>
            </a:r>
          </a:p>
          <a:p>
            <a:r>
              <a:rPr lang="en-US" dirty="0" smtClean="0"/>
              <a:t>Using the Applying the Model handout, apply the decision making model to help your teen work through the process, taking into consideration his/her short term and long term goals</a:t>
            </a:r>
          </a:p>
          <a:p>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finished, join with another group and share:</a:t>
            </a:r>
            <a:br>
              <a:rPr lang="en-US" dirty="0" smtClean="0"/>
            </a:br>
            <a:r>
              <a:rPr lang="en-US" dirty="0" smtClean="0"/>
              <a:t/>
            </a:r>
            <a:br>
              <a:rPr lang="en-US" dirty="0" smtClean="0"/>
            </a:br>
            <a:r>
              <a:rPr lang="en-US" dirty="0" smtClean="0"/>
              <a:t>Common short and long term goals?</a:t>
            </a:r>
            <a:br>
              <a:rPr lang="en-US" dirty="0" smtClean="0"/>
            </a:br>
            <a:r>
              <a:rPr lang="en-US" dirty="0" smtClean="0"/>
              <a:t>Was there a relationship between sexual activity and accomplishing these goals?</a:t>
            </a:r>
            <a:br>
              <a:rPr lang="en-US" dirty="0" smtClean="0"/>
            </a:br>
            <a:r>
              <a:rPr lang="en-US" dirty="0" smtClean="0"/>
              <a:t>What were some of the options for the teen that you came up with</a:t>
            </a:r>
            <a:br>
              <a:rPr lang="en-US" dirty="0" smtClean="0"/>
            </a:br>
            <a:r>
              <a:rPr lang="en-US" dirty="0" smtClean="0"/>
              <a:t>What were the consequences?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None/>
            </a:pPr>
            <a:r>
              <a:rPr lang="en-US" dirty="0" smtClean="0"/>
              <a:t>You have learned about STDs, how they are transmitted and the short term and long term effects. Today we will go over skills for risk reduction and learn to access resources. We will practice assertive communication to prevent STDs. We will also discuss how to access recourses for testing and treatment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You have 1 minute to get as many signatures from the opposite sex as possible.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had the card with the pink line, come up to the front of the room</a:t>
            </a:r>
          </a:p>
          <a:p>
            <a:r>
              <a:rPr lang="en-US" dirty="0" smtClean="0"/>
              <a:t>Read everyone’s name on your card</a:t>
            </a:r>
          </a:p>
          <a:p>
            <a:r>
              <a:rPr lang="en-US" dirty="0" smtClean="0"/>
              <a:t>If your name was read, come to the front</a:t>
            </a:r>
          </a:p>
          <a:p>
            <a:r>
              <a:rPr lang="en-US" dirty="0" smtClean="0"/>
              <a:t>Now, you all will read the names on your card and if your name was read, come to the front</a:t>
            </a:r>
          </a:p>
          <a:p>
            <a:endParaRPr lang="en-US" dirty="0" smtClean="0"/>
          </a:p>
          <a:p>
            <a:r>
              <a:rPr lang="en-US" dirty="0" smtClean="0"/>
              <a:t>Those standing represent the total number of people who could have contracted an STD from an infected person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Questions: How STDs can spread</a:t>
            </a:r>
            <a:endParaRPr lang="en-US" dirty="0"/>
          </a:p>
        </p:txBody>
      </p:sp>
      <p:sp>
        <p:nvSpPr>
          <p:cNvPr id="3" name="Content Placeholder 2"/>
          <p:cNvSpPr>
            <a:spLocks noGrp="1"/>
          </p:cNvSpPr>
          <p:nvPr>
            <p:ph idx="1"/>
          </p:nvPr>
        </p:nvSpPr>
        <p:spPr/>
        <p:txBody>
          <a:bodyPr/>
          <a:lstStyle/>
          <a:p>
            <a:r>
              <a:rPr lang="en-US" dirty="0" smtClean="0"/>
              <a:t>How did the STD spread so quickly throughout the class? </a:t>
            </a:r>
          </a:p>
          <a:p>
            <a:r>
              <a:rPr lang="en-US" dirty="0" smtClean="0"/>
              <a:t>Most STDs have no symptoms, so you don’t know when you have it. </a:t>
            </a:r>
          </a:p>
          <a:p>
            <a:r>
              <a:rPr lang="en-US" dirty="0" smtClean="0"/>
              <a:t>People aren’t always honest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1004</TotalTime>
  <Words>2252</Words>
  <Application>Microsoft Office PowerPoint</Application>
  <PresentationFormat>On-screen Show (4:3)</PresentationFormat>
  <Paragraphs>263</Paragraphs>
  <Slides>55</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5" baseType="lpstr">
      <vt:lpstr>ＭＳ Ｐゴシック</vt:lpstr>
      <vt:lpstr>Arial</vt:lpstr>
      <vt:lpstr>Calibri</vt:lpstr>
      <vt:lpstr>Constantia</vt:lpstr>
      <vt:lpstr>Elephant</vt:lpstr>
      <vt:lpstr>Times New Roman</vt:lpstr>
      <vt:lpstr>Wingdings 2</vt:lpstr>
      <vt:lpstr>Flow</vt:lpstr>
      <vt:lpstr>Office Theme</vt:lpstr>
      <vt:lpstr>Acrobat Document</vt:lpstr>
      <vt:lpstr>Unit 2 Lesson 10</vt:lpstr>
      <vt:lpstr>Warm Up: STD Pre Assessment</vt:lpstr>
      <vt:lpstr>Kahoot</vt:lpstr>
      <vt:lpstr>Review Abstinence: Fill in the blanks</vt:lpstr>
      <vt:lpstr>PowerPoint Presentation</vt:lpstr>
      <vt:lpstr>Objectives</vt:lpstr>
      <vt:lpstr>Activity</vt:lpstr>
      <vt:lpstr>Follow Up</vt:lpstr>
      <vt:lpstr>Follow Up Questions: How STDs can spread</vt:lpstr>
      <vt:lpstr>STDs- An Epidemic</vt:lpstr>
      <vt:lpstr>PowerPoint Presentation</vt:lpstr>
      <vt:lpstr>How STDs are spread</vt:lpstr>
      <vt:lpstr>Chlamydia</vt:lpstr>
      <vt:lpstr>Chlamydia</vt:lpstr>
      <vt:lpstr>Gonorrhea</vt:lpstr>
      <vt:lpstr>Gonorrhea</vt:lpstr>
      <vt:lpstr>Genital Herpes- HSV 2</vt:lpstr>
      <vt:lpstr>Genital Herpes</vt:lpstr>
      <vt:lpstr>HIV/AIDs</vt:lpstr>
      <vt:lpstr>HIV/AIDS</vt:lpstr>
      <vt:lpstr>Syphilis</vt:lpstr>
      <vt:lpstr>Syphilis</vt:lpstr>
      <vt:lpstr>HPV: Human Papilloma Virus</vt:lpstr>
      <vt:lpstr>STDs</vt:lpstr>
      <vt:lpstr>PowerPoint Presentation</vt:lpstr>
      <vt:lpstr>Do I Need To Get Tested ?</vt:lpstr>
      <vt:lpstr>In a new relationship, trust but verify…</vt:lpstr>
      <vt:lpstr>Signs and Symptoms Females</vt:lpstr>
      <vt:lpstr>Signs and Symptoms Males</vt:lpstr>
      <vt:lpstr>Do I Have To Tell Everything?</vt:lpstr>
      <vt:lpstr>PowerPoint Presentation</vt:lpstr>
      <vt:lpstr>Which STDs Can I Get Tested For?</vt:lpstr>
      <vt:lpstr>HIV Test Procedure</vt:lpstr>
      <vt:lpstr>The Limits of Condoms</vt:lpstr>
      <vt:lpstr>Negotiating Condom Use </vt:lpstr>
      <vt:lpstr>Guided Practice</vt:lpstr>
      <vt:lpstr>Independent Practice</vt:lpstr>
      <vt:lpstr>Lesson 8</vt:lpstr>
      <vt:lpstr>Statement of Objectives</vt:lpstr>
      <vt:lpstr>Reducing the Risk</vt:lpstr>
      <vt:lpstr>Reducing the Risk</vt:lpstr>
      <vt:lpstr>View Power point: Methods of Contraception</vt:lpstr>
      <vt:lpstr>Teen Files: The Truth About Sex</vt:lpstr>
      <vt:lpstr>Checking Comprehension</vt:lpstr>
      <vt:lpstr>What 50 Years of Research Tells Us about a Teen’s Mom Future</vt:lpstr>
      <vt:lpstr>A teenage girl who gets pregnant has written 90% of her life’s script</vt:lpstr>
      <vt:lpstr>Too Young</vt:lpstr>
      <vt:lpstr>PowerPoint Presentation</vt:lpstr>
      <vt:lpstr>Decision Making for Health</vt:lpstr>
      <vt:lpstr>Decision Making for Health (continued)</vt:lpstr>
      <vt:lpstr>Goal-Setting for Health</vt:lpstr>
      <vt:lpstr>5 Step Decision-Making Model</vt:lpstr>
      <vt:lpstr>Group work</vt:lpstr>
      <vt:lpstr>Next</vt:lpstr>
      <vt:lpstr>PowerPoint Presentation</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Lesson 10</dc:title>
  <dc:creator>kailynv.lockie</dc:creator>
  <cp:lastModifiedBy>Lockie, Kailyn V.</cp:lastModifiedBy>
  <cp:revision>75</cp:revision>
  <dcterms:created xsi:type="dcterms:W3CDTF">2015-03-17T14:17:58Z</dcterms:created>
  <dcterms:modified xsi:type="dcterms:W3CDTF">2016-04-06T17:29:09Z</dcterms:modified>
</cp:coreProperties>
</file>