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257" r:id="rId4"/>
    <p:sldId id="259" r:id="rId5"/>
    <p:sldId id="260" r:id="rId6"/>
    <p:sldId id="269" r:id="rId7"/>
    <p:sldId id="261" r:id="rId8"/>
    <p:sldId id="262" r:id="rId9"/>
    <p:sldId id="263" r:id="rId10"/>
    <p:sldId id="264" r:id="rId11"/>
    <p:sldId id="265" r:id="rId12"/>
    <p:sldId id="266" r:id="rId13"/>
    <p:sldId id="267" r:id="rId14"/>
    <p:sldId id="268"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0" d="100"/>
          <a:sy n="80" d="100"/>
        </p:scale>
        <p:origin x="12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defRPr/>
            </a:pPr>
            <a:endParaRPr lang="en-US">
              <a:solidFill>
                <a:srgbClr val="000000"/>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1144EE1-ACA7-47D5-8881-885F85701FD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678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C0153EC6-2E67-4EAC-911E-E82EFD6D9577}"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7171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C0153EC6-2E67-4EAC-911E-E82EFD6D9577}"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8952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C0153EC6-2E67-4EAC-911E-E82EFD6D9577}"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97857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C0153EC6-2E67-4EAC-911E-E82EFD6D9577}"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97897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pPr>
            <a:fld id="{C0153EC6-2E67-4EAC-911E-E82EFD6D9577}"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3579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a:xfrm>
            <a:off x="561111" y="6391838"/>
            <a:ext cx="3644282" cy="304801"/>
          </a:xfrm>
        </p:spPr>
        <p:txBody>
          <a:bodyPr/>
          <a:lstStyle/>
          <a:p>
            <a:pPr eaLnBrk="0" fontAlgn="base" hangingPunct="0">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pPr>
            <a:fld id="{C0153EC6-2E67-4EAC-911E-E82EFD6D9577}"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16749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4E124247-1472-4704-AD60-87E18A8ED33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940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DEDF17-1599-4E67-BC64-08F4989395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944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06ACA6F2-F728-485D-9A8F-146148F3472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51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00566B1-3235-494E-97EF-B44B8C9B9F6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37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01A16CBF-5C87-48C3-94C6-85F251999F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272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E0849C4F-679A-4B94-9957-DE5A3E5525B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48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968DB0BE-5674-4559-A7DF-13D3321E6A7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992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1C2C5EC-8295-482B-A0C6-4919FBA040D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74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1ADEACB-91C7-4566-9958-CECEC65621C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045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F049FF-67FF-4095-AC29-67D095E73AE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795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eaLnBrk="0" fontAlgn="base" hangingPunct="0">
              <a:spcBef>
                <a:spcPct val="0"/>
              </a:spcBef>
              <a:spcAft>
                <a:spcPct val="0"/>
              </a:spcAft>
              <a:defRPr/>
            </a:pPr>
            <a:endParaRPr lang="en-US">
              <a:solidFill>
                <a:srgbClr val="000000"/>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eaLnBrk="0" fontAlgn="base" hangingPunct="0">
              <a:spcBef>
                <a:spcPct val="0"/>
              </a:spcBef>
              <a:spcAft>
                <a:spcPct val="0"/>
              </a:spcAft>
            </a:pPr>
            <a:fld id="{C0153EC6-2E67-4EAC-911E-E82EFD6D9577}"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513062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ICR Lesson 6</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9.ICR. 2 Evaluate abstinence from sexual intercourse as a positive choice for young people</a:t>
            </a:r>
          </a:p>
          <a:p>
            <a:r>
              <a:rPr lang="en-US" dirty="0" smtClean="0"/>
              <a:t>9.ICR.2.2 Explain the consequences of early and unprotected sexual behaviors </a:t>
            </a:r>
            <a:endParaRPr lang="en-US" dirty="0"/>
          </a:p>
        </p:txBody>
      </p:sp>
    </p:spTree>
    <p:extLst>
      <p:ext uri="{BB962C8B-B14F-4D97-AF65-F5344CB8AC3E}">
        <p14:creationId xmlns:p14="http://schemas.microsoft.com/office/powerpoint/2010/main" val="207089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dirty="0" smtClean="0"/>
              <a:t>What strategies </a:t>
            </a:r>
            <a:r>
              <a:rPr lang="en-US" altLang="en-US" b="1" dirty="0" smtClean="0"/>
              <a:t>are </a:t>
            </a:r>
            <a:r>
              <a:rPr lang="en-US" altLang="en-US" b="1" dirty="0" smtClean="0"/>
              <a:t>helpful?</a:t>
            </a:r>
            <a:endParaRPr lang="en-US" altLang="en-US" dirty="0" smtClean="0"/>
          </a:p>
        </p:txBody>
      </p:sp>
      <p:sp>
        <p:nvSpPr>
          <p:cNvPr id="8195" name="Rectangle 3"/>
          <p:cNvSpPr>
            <a:spLocks noGrp="1" noChangeArrowheads="1"/>
          </p:cNvSpPr>
          <p:nvPr>
            <p:ph idx="1"/>
          </p:nvPr>
        </p:nvSpPr>
        <p:spPr>
          <a:xfrm>
            <a:off x="1154955" y="2603500"/>
            <a:ext cx="6340720" cy="3416300"/>
          </a:xfrm>
        </p:spPr>
        <p:txBody>
          <a:bodyPr>
            <a:normAutofit/>
          </a:bodyPr>
          <a:lstStyle/>
          <a:p>
            <a:pPr eaLnBrk="1" hangingPunct="1">
              <a:buFontTx/>
              <a:buNone/>
            </a:pPr>
            <a:r>
              <a:rPr lang="en-US" altLang="en-US" sz="2400" dirty="0" smtClean="0">
                <a:solidFill>
                  <a:schemeClr val="tx1"/>
                </a:solidFill>
              </a:rPr>
              <a:t>Avoid “risky” situations:</a:t>
            </a:r>
          </a:p>
          <a:p>
            <a:pPr eaLnBrk="1" hangingPunct="1"/>
            <a:r>
              <a:rPr lang="en-US" altLang="en-US" sz="2400" dirty="0" smtClean="0">
                <a:solidFill>
                  <a:schemeClr val="tx1"/>
                </a:solidFill>
              </a:rPr>
              <a:t>Avoid alcohol and drugs</a:t>
            </a:r>
          </a:p>
          <a:p>
            <a:pPr eaLnBrk="1" hangingPunct="1"/>
            <a:r>
              <a:rPr lang="en-US" altLang="en-US" sz="2400" dirty="0" smtClean="0">
                <a:solidFill>
                  <a:schemeClr val="tx1"/>
                </a:solidFill>
              </a:rPr>
              <a:t>Avoid places and situations which could lead to sex</a:t>
            </a:r>
          </a:p>
          <a:p>
            <a:pPr eaLnBrk="1" hangingPunct="1"/>
            <a:r>
              <a:rPr lang="en-US" altLang="en-US" sz="2400" dirty="0" smtClean="0">
                <a:solidFill>
                  <a:schemeClr val="tx1"/>
                </a:solidFill>
              </a:rPr>
              <a:t>Plan to be with others </a:t>
            </a:r>
          </a:p>
          <a:p>
            <a:pPr eaLnBrk="1" hangingPunct="1">
              <a:buFontTx/>
              <a:buNone/>
            </a:pPr>
            <a:r>
              <a:rPr lang="en-US" altLang="en-US" sz="2400" dirty="0" smtClean="0">
                <a:solidFill>
                  <a:schemeClr val="tx1"/>
                </a:solidFill>
              </a:rPr>
              <a:t>   or supervised by adults </a:t>
            </a:r>
          </a:p>
          <a:p>
            <a:pPr eaLnBrk="1" hangingPunct="1"/>
            <a:endParaRPr lang="en-US" altLang="en-US" sz="2400" dirty="0" smtClean="0">
              <a:solidFill>
                <a:schemeClr val="tx1"/>
              </a:solidFill>
            </a:endParaRP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810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61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en-US" altLang="en-US" b="1" dirty="0" smtClean="0"/>
              <a:t>What </a:t>
            </a:r>
            <a:r>
              <a:rPr lang="en-US" altLang="en-US" b="1" dirty="0" smtClean="0"/>
              <a:t>strategies are </a:t>
            </a:r>
            <a:r>
              <a:rPr lang="en-US" altLang="en-US" b="1" dirty="0" smtClean="0"/>
              <a:t>helpful?</a:t>
            </a:r>
          </a:p>
        </p:txBody>
      </p:sp>
      <p:sp>
        <p:nvSpPr>
          <p:cNvPr id="9219" name="Rectangle 3"/>
          <p:cNvSpPr>
            <a:spLocks noGrp="1" noChangeArrowheads="1"/>
          </p:cNvSpPr>
          <p:nvPr>
            <p:ph idx="1"/>
          </p:nvPr>
        </p:nvSpPr>
        <p:spPr/>
        <p:txBody>
          <a:bodyPr>
            <a:normAutofit/>
          </a:bodyPr>
          <a:lstStyle/>
          <a:p>
            <a:pPr eaLnBrk="1" hangingPunct="1">
              <a:buFontTx/>
              <a:buNone/>
            </a:pPr>
            <a:r>
              <a:rPr lang="en-US" altLang="en-US" sz="2400" dirty="0" smtClean="0">
                <a:solidFill>
                  <a:schemeClr val="tx1"/>
                </a:solidFill>
              </a:rPr>
              <a:t>Communicate effectively:</a:t>
            </a:r>
          </a:p>
          <a:p>
            <a:pPr eaLnBrk="1" hangingPunct="1"/>
            <a:r>
              <a:rPr lang="en-US" altLang="en-US" sz="2400" dirty="0" smtClean="0">
                <a:solidFill>
                  <a:schemeClr val="tx1"/>
                </a:solidFill>
              </a:rPr>
              <a:t>Set personal limits and </a:t>
            </a:r>
          </a:p>
          <a:p>
            <a:pPr eaLnBrk="1" hangingPunct="1">
              <a:buFontTx/>
              <a:buNone/>
            </a:pPr>
            <a:r>
              <a:rPr lang="en-US" altLang="en-US" sz="2400" dirty="0" smtClean="0">
                <a:solidFill>
                  <a:schemeClr val="tx1"/>
                </a:solidFill>
              </a:rPr>
              <a:t>   express those to the </a:t>
            </a:r>
          </a:p>
          <a:p>
            <a:pPr eaLnBrk="1" hangingPunct="1">
              <a:buFontTx/>
              <a:buNone/>
            </a:pPr>
            <a:r>
              <a:rPr lang="en-US" altLang="en-US" sz="2400" dirty="0" smtClean="0">
                <a:solidFill>
                  <a:schemeClr val="tx1"/>
                </a:solidFill>
              </a:rPr>
              <a:t>   other person</a:t>
            </a:r>
          </a:p>
          <a:p>
            <a:pPr eaLnBrk="1" hangingPunct="1"/>
            <a:r>
              <a:rPr lang="en-US" altLang="en-US" sz="2400" dirty="0" smtClean="0">
                <a:solidFill>
                  <a:schemeClr val="tx1"/>
                </a:solidFill>
              </a:rPr>
              <a:t>Be confident in the decision</a:t>
            </a:r>
          </a:p>
          <a:p>
            <a:pPr eaLnBrk="1" hangingPunct="1"/>
            <a:r>
              <a:rPr lang="en-US" altLang="en-US" sz="2400" dirty="0" smtClean="0">
                <a:solidFill>
                  <a:schemeClr val="tx1"/>
                </a:solidFill>
              </a:rPr>
              <a:t>Say “no” firmly</a:t>
            </a:r>
          </a:p>
          <a:p>
            <a:pPr eaLnBrk="1" hangingPunct="1"/>
            <a:r>
              <a:rPr lang="en-US" altLang="en-US" sz="2400" dirty="0" smtClean="0">
                <a:solidFill>
                  <a:schemeClr val="tx1"/>
                </a:solidFill>
              </a:rPr>
              <a:t>Be consistent with body language</a:t>
            </a:r>
          </a:p>
          <a:p>
            <a:pPr eaLnBrk="1" hangingPunct="1"/>
            <a:endParaRPr lang="en-US" altLang="en-US" sz="2400" dirty="0" smtClean="0">
              <a:solidFill>
                <a:schemeClr val="tx1"/>
              </a:solidFill>
            </a:endParaRP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7832" y="2751137"/>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28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54954" y="973668"/>
            <a:ext cx="9312520" cy="706964"/>
          </a:xfrm>
        </p:spPr>
        <p:txBody>
          <a:bodyPr/>
          <a:lstStyle/>
          <a:p>
            <a:pPr eaLnBrk="1" hangingPunct="1"/>
            <a:r>
              <a:rPr lang="en-US" altLang="en-US" b="1" dirty="0" smtClean="0"/>
              <a:t>What strategies </a:t>
            </a:r>
            <a:r>
              <a:rPr lang="en-US" altLang="en-US" b="1" dirty="0" smtClean="0"/>
              <a:t>are </a:t>
            </a:r>
            <a:r>
              <a:rPr lang="en-US" altLang="en-US" b="1" dirty="0" smtClean="0"/>
              <a:t>helpful?</a:t>
            </a:r>
          </a:p>
        </p:txBody>
      </p:sp>
      <p:sp>
        <p:nvSpPr>
          <p:cNvPr id="10243" name="Rectangle 3"/>
          <p:cNvSpPr>
            <a:spLocks noGrp="1" noChangeArrowheads="1"/>
          </p:cNvSpPr>
          <p:nvPr>
            <p:ph idx="1"/>
          </p:nvPr>
        </p:nvSpPr>
        <p:spPr/>
        <p:txBody>
          <a:bodyPr>
            <a:normAutofit/>
          </a:bodyPr>
          <a:lstStyle/>
          <a:p>
            <a:pPr eaLnBrk="1" hangingPunct="1">
              <a:buFontTx/>
              <a:buNone/>
            </a:pPr>
            <a:r>
              <a:rPr lang="en-US" altLang="en-US" sz="3200" dirty="0" smtClean="0">
                <a:solidFill>
                  <a:schemeClr val="tx1"/>
                </a:solidFill>
              </a:rPr>
              <a:t>Try to maintain the friendship UNLESS the person appears to disrespect your wishes by:</a:t>
            </a:r>
          </a:p>
          <a:p>
            <a:pPr eaLnBrk="1" hangingPunct="1"/>
            <a:r>
              <a:rPr lang="en-US" altLang="en-US" sz="3200" dirty="0" smtClean="0">
                <a:solidFill>
                  <a:schemeClr val="tx1"/>
                </a:solidFill>
              </a:rPr>
              <a:t>Continuing to pressure you</a:t>
            </a:r>
          </a:p>
          <a:p>
            <a:pPr eaLnBrk="1" hangingPunct="1"/>
            <a:r>
              <a:rPr lang="en-US" altLang="en-US" sz="3200" dirty="0" smtClean="0">
                <a:solidFill>
                  <a:schemeClr val="tx1"/>
                </a:solidFill>
              </a:rPr>
              <a:t>Trying to force you</a:t>
            </a:r>
          </a:p>
          <a:p>
            <a:pPr eaLnBrk="1" hangingPunct="1"/>
            <a:r>
              <a:rPr lang="en-US" altLang="en-US" sz="3200" dirty="0" smtClean="0">
                <a:solidFill>
                  <a:schemeClr val="tx1"/>
                </a:solidFill>
              </a:rPr>
              <a:t>Encouraging you to use alcohol or drugs</a:t>
            </a:r>
          </a:p>
          <a:p>
            <a:pPr eaLnBrk="1" hangingPunct="1"/>
            <a:endParaRPr lang="en-US" altLang="en-US" sz="3200" dirty="0" smtClean="0">
              <a:solidFill>
                <a:schemeClr val="tx1"/>
              </a:solidFill>
            </a:endParaRPr>
          </a:p>
        </p:txBody>
      </p:sp>
    </p:spTree>
    <p:extLst>
      <p:ext uri="{BB962C8B-B14F-4D97-AF65-F5344CB8AC3E}">
        <p14:creationId xmlns:p14="http://schemas.microsoft.com/office/powerpoint/2010/main" val="104966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smtClean="0"/>
              <a:t>What strategies </a:t>
            </a:r>
            <a:br>
              <a:rPr lang="en-US" altLang="en-US" b="1" smtClean="0"/>
            </a:br>
            <a:r>
              <a:rPr lang="en-US" altLang="en-US" b="1" smtClean="0"/>
              <a:t>are helpful?</a:t>
            </a:r>
          </a:p>
        </p:txBody>
      </p:sp>
      <p:sp>
        <p:nvSpPr>
          <p:cNvPr id="11267" name="Rectangle 3"/>
          <p:cNvSpPr>
            <a:spLocks noGrp="1" noChangeArrowheads="1"/>
          </p:cNvSpPr>
          <p:nvPr>
            <p:ph idx="1"/>
          </p:nvPr>
        </p:nvSpPr>
        <p:spPr/>
        <p:txBody>
          <a:bodyPr>
            <a:normAutofit/>
          </a:bodyPr>
          <a:lstStyle/>
          <a:p>
            <a:pPr eaLnBrk="1" hangingPunct="1"/>
            <a:r>
              <a:rPr lang="en-US" altLang="en-US" sz="2000" dirty="0" smtClean="0">
                <a:solidFill>
                  <a:schemeClr val="tx1"/>
                </a:solidFill>
              </a:rPr>
              <a:t>Have a Plan “B”:</a:t>
            </a:r>
            <a:br>
              <a:rPr lang="en-US" altLang="en-US" sz="2000" dirty="0" smtClean="0">
                <a:solidFill>
                  <a:schemeClr val="tx1"/>
                </a:solidFill>
              </a:rPr>
            </a:br>
            <a:r>
              <a:rPr lang="en-US" altLang="en-US" sz="2000" dirty="0" smtClean="0">
                <a:solidFill>
                  <a:schemeClr val="tx1"/>
                </a:solidFill>
              </a:rPr>
              <a:t>If someone continues to pressure you beyond your personal limits, what will you do?</a:t>
            </a:r>
          </a:p>
          <a:p>
            <a:pPr eaLnBrk="1" hangingPunct="1"/>
            <a:endParaRPr lang="en-US" altLang="en-US" sz="2000" dirty="0" smtClean="0">
              <a:solidFill>
                <a:schemeClr val="tx1"/>
              </a:solidFill>
            </a:endParaRPr>
          </a:p>
          <a:p>
            <a:pPr eaLnBrk="1" hangingPunct="1">
              <a:buFontTx/>
              <a:buNone/>
            </a:pPr>
            <a:endParaRPr lang="en-US" altLang="en-US" sz="2000" dirty="0" smtClean="0">
              <a:solidFill>
                <a:schemeClr val="tx1"/>
              </a:solidFill>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191000"/>
            <a:ext cx="3657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5"/>
          <p:cNvSpPr>
            <a:spLocks noChangeArrowheads="1"/>
          </p:cNvSpPr>
          <p:nvPr/>
        </p:nvSpPr>
        <p:spPr bwMode="auto">
          <a:xfrm>
            <a:off x="4267200" y="3657600"/>
            <a:ext cx="5029200" cy="1752600"/>
          </a:xfrm>
          <a:prstGeom prst="cloudCallout">
            <a:avLst>
              <a:gd name="adj1" fmla="val -41287"/>
              <a:gd name="adj2" fmla="val 43931"/>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000000"/>
                </a:solidFill>
              </a:rPr>
              <a:t>Hmmm . . . What should I do?</a:t>
            </a:r>
          </a:p>
        </p:txBody>
      </p:sp>
    </p:spTree>
    <p:extLst>
      <p:ext uri="{BB962C8B-B14F-4D97-AF65-F5344CB8AC3E}">
        <p14:creationId xmlns:p14="http://schemas.microsoft.com/office/powerpoint/2010/main" val="187766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99610" y="762000"/>
            <a:ext cx="6777789" cy="1752600"/>
          </a:xfrm>
        </p:spPr>
        <p:txBody>
          <a:bodyPr/>
          <a:lstStyle/>
          <a:p>
            <a:pPr eaLnBrk="1" hangingPunct="1"/>
            <a:r>
              <a:rPr lang="en-US" altLang="en-US" dirty="0" smtClean="0"/>
              <a:t>		</a:t>
            </a:r>
            <a:r>
              <a:rPr lang="en-US" altLang="en-US" b="1" dirty="0" smtClean="0"/>
              <a:t>Who </a:t>
            </a:r>
            <a:r>
              <a:rPr lang="en-US" altLang="en-US" b="1" dirty="0" smtClean="0"/>
              <a:t>supports your </a:t>
            </a:r>
            <a:r>
              <a:rPr lang="en-US" altLang="en-US" b="1" dirty="0" smtClean="0"/>
              <a:t>decision to </a:t>
            </a:r>
            <a:r>
              <a:rPr lang="en-US" altLang="en-US" b="1" dirty="0" smtClean="0"/>
              <a:t>be </a:t>
            </a:r>
            <a:r>
              <a:rPr lang="en-US" altLang="en-US" b="1" dirty="0" smtClean="0"/>
              <a:t>abstinent?</a:t>
            </a:r>
            <a:endParaRPr lang="en-US" altLang="en-US" dirty="0" smtClean="0"/>
          </a:p>
        </p:txBody>
      </p:sp>
      <p:sp>
        <p:nvSpPr>
          <p:cNvPr id="12291" name="Rectangle 3"/>
          <p:cNvSpPr>
            <a:spLocks noGrp="1" noChangeArrowheads="1"/>
          </p:cNvSpPr>
          <p:nvPr>
            <p:ph idx="1"/>
          </p:nvPr>
        </p:nvSpPr>
        <p:spPr>
          <a:xfrm>
            <a:off x="565484" y="2795337"/>
            <a:ext cx="7239000" cy="3276600"/>
          </a:xfrm>
        </p:spPr>
        <p:txBody>
          <a:bodyPr>
            <a:normAutofit/>
          </a:bodyPr>
          <a:lstStyle/>
          <a:p>
            <a:pPr eaLnBrk="1" hangingPunct="1"/>
            <a:r>
              <a:rPr lang="en-US" altLang="en-US" sz="2400" dirty="0" smtClean="0"/>
              <a:t>Parent(s), guardian(s)</a:t>
            </a:r>
          </a:p>
          <a:p>
            <a:pPr eaLnBrk="1" hangingPunct="1"/>
            <a:r>
              <a:rPr lang="en-US" altLang="en-US" sz="2400" dirty="0" smtClean="0"/>
              <a:t>Peers who respect your values</a:t>
            </a:r>
          </a:p>
          <a:p>
            <a:pPr eaLnBrk="1" hangingPunct="1"/>
            <a:r>
              <a:rPr lang="en-US" altLang="en-US" sz="2400" dirty="0" smtClean="0"/>
              <a:t>Teachers, counselors, nurses</a:t>
            </a:r>
          </a:p>
          <a:p>
            <a:pPr eaLnBrk="1" hangingPunct="1"/>
            <a:r>
              <a:rPr lang="en-US" altLang="en-US" sz="2400" dirty="0" smtClean="0"/>
              <a:t>Faith leaders</a:t>
            </a:r>
          </a:p>
          <a:p>
            <a:pPr eaLnBrk="1" hangingPunct="1"/>
            <a:r>
              <a:rPr lang="en-US" altLang="en-US" sz="2400" dirty="0" smtClean="0"/>
              <a:t>Youth leaders</a:t>
            </a:r>
          </a:p>
          <a:p>
            <a:pPr eaLnBrk="1" hangingPunct="1"/>
            <a:r>
              <a:rPr lang="en-US" altLang="en-US" sz="2400" dirty="0" smtClean="0"/>
              <a:t>Extended family</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096" y="3028208"/>
            <a:ext cx="3958750" cy="263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12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idx="1"/>
          </p:nvPr>
        </p:nvSpPr>
        <p:spPr/>
        <p:txBody>
          <a:bodyPr>
            <a:normAutofit/>
          </a:bodyPr>
          <a:lstStyle/>
          <a:p>
            <a:r>
              <a:rPr lang="en-US" sz="2800" dirty="0" err="1" smtClean="0"/>
              <a:t>Whatcha</a:t>
            </a:r>
            <a:r>
              <a:rPr lang="en-US" sz="2800" dirty="0" smtClean="0"/>
              <a:t> </a:t>
            </a:r>
            <a:r>
              <a:rPr lang="en-US" sz="2800" dirty="0" err="1" smtClean="0"/>
              <a:t>Gonna</a:t>
            </a:r>
            <a:r>
              <a:rPr lang="en-US" sz="2800" dirty="0" smtClean="0"/>
              <a:t> Say Worksheet</a:t>
            </a:r>
          </a:p>
          <a:p>
            <a:endParaRPr lang="en-US" sz="2800" dirty="0"/>
          </a:p>
          <a:p>
            <a:r>
              <a:rPr lang="en-US" sz="2800" dirty="0" smtClean="0"/>
              <a:t>Think about the skills you have just seen and apply the concepts to share advice with a classmate</a:t>
            </a:r>
            <a:endParaRPr lang="en-US" sz="2800" dirty="0"/>
          </a:p>
        </p:txBody>
      </p:sp>
    </p:spTree>
    <p:extLst>
      <p:ext uri="{BB962C8B-B14F-4D97-AF65-F5344CB8AC3E}">
        <p14:creationId xmlns:p14="http://schemas.microsoft.com/office/powerpoint/2010/main" val="125209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Practice </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Geometry Review</a:t>
            </a:r>
          </a:p>
          <a:p>
            <a:endParaRPr lang="en-US" sz="2800" dirty="0">
              <a:solidFill>
                <a:schemeClr val="tx1"/>
              </a:solidFill>
            </a:endParaRPr>
          </a:p>
          <a:p>
            <a:r>
              <a:rPr lang="en-US" sz="2800" dirty="0" smtClean="0">
                <a:solidFill>
                  <a:schemeClr val="tx1"/>
                </a:solidFill>
              </a:rPr>
              <a:t>Complete the questions on the Geometry Review</a:t>
            </a:r>
            <a:endParaRPr lang="en-US" sz="2800" dirty="0">
              <a:solidFill>
                <a:schemeClr val="tx1"/>
              </a:solidFill>
            </a:endParaRPr>
          </a:p>
        </p:txBody>
      </p:sp>
    </p:spTree>
    <p:extLst>
      <p:ext uri="{BB962C8B-B14F-4D97-AF65-F5344CB8AC3E}">
        <p14:creationId xmlns:p14="http://schemas.microsoft.com/office/powerpoint/2010/main" val="57187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p:txBody>
          <a:bodyPr>
            <a:normAutofit/>
          </a:bodyPr>
          <a:lstStyle/>
          <a:p>
            <a:r>
              <a:rPr lang="en-US" sz="2800" dirty="0" smtClean="0"/>
              <a:t>Most of us know the health reasons for avoiding intimate sexual behavior. There are equally important reasons to choose abstinence to protect our social and emotional health. We can see abstinence is the best choice for young people</a:t>
            </a:r>
            <a:endParaRPr lang="en-US" sz="2800" dirty="0"/>
          </a:p>
        </p:txBody>
      </p:sp>
    </p:spTree>
    <p:extLst>
      <p:ext uri="{BB962C8B-B14F-4D97-AF65-F5344CB8AC3E}">
        <p14:creationId xmlns:p14="http://schemas.microsoft.com/office/powerpoint/2010/main" val="391617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372678" cy="706964"/>
          </a:xfrm>
        </p:spPr>
        <p:txBody>
          <a:bodyPr/>
          <a:lstStyle/>
          <a:p>
            <a:r>
              <a:rPr lang="en-US" dirty="0" smtClean="0"/>
              <a:t>Review- Carousel </a:t>
            </a:r>
            <a:r>
              <a:rPr lang="en-US" dirty="0" smtClean="0"/>
              <a:t>Brainstorming Warm Up</a:t>
            </a:r>
            <a:endParaRPr lang="en-US" dirty="0"/>
          </a:p>
        </p:txBody>
      </p:sp>
      <p:sp>
        <p:nvSpPr>
          <p:cNvPr id="3" name="Content Placeholder 2"/>
          <p:cNvSpPr>
            <a:spLocks noGrp="1"/>
          </p:cNvSpPr>
          <p:nvPr>
            <p:ph idx="1"/>
          </p:nvPr>
        </p:nvSpPr>
        <p:spPr/>
        <p:txBody>
          <a:bodyPr>
            <a:normAutofit/>
          </a:bodyPr>
          <a:lstStyle/>
          <a:p>
            <a:r>
              <a:rPr lang="en-US" sz="3200" dirty="0" smtClean="0"/>
              <a:t>Make 4 columns on your ICR Notes</a:t>
            </a:r>
          </a:p>
          <a:p>
            <a:r>
              <a:rPr lang="en-US" sz="3200" dirty="0" smtClean="0"/>
              <a:t>Label the 4 columns Physical Health, Mental Health, Emotional Health, Social Health</a:t>
            </a:r>
          </a:p>
          <a:p>
            <a:r>
              <a:rPr lang="en-US" sz="3200" dirty="0" smtClean="0"/>
              <a:t>Under those columns, list what it means to be healthy under those domains</a:t>
            </a:r>
            <a:endParaRPr lang="en-US" sz="3200" dirty="0"/>
          </a:p>
        </p:txBody>
      </p:sp>
    </p:spTree>
    <p:extLst>
      <p:ext uri="{BB962C8B-B14F-4D97-AF65-F5344CB8AC3E}">
        <p14:creationId xmlns:p14="http://schemas.microsoft.com/office/powerpoint/2010/main" val="201640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Objectives</a:t>
            </a:r>
            <a:endParaRPr lang="en-US" dirty="0"/>
          </a:p>
        </p:txBody>
      </p:sp>
      <p:sp>
        <p:nvSpPr>
          <p:cNvPr id="3" name="Content Placeholder 2"/>
          <p:cNvSpPr>
            <a:spLocks noGrp="1"/>
          </p:cNvSpPr>
          <p:nvPr>
            <p:ph idx="1"/>
          </p:nvPr>
        </p:nvSpPr>
        <p:spPr/>
        <p:txBody>
          <a:bodyPr>
            <a:normAutofit/>
          </a:bodyPr>
          <a:lstStyle/>
          <a:p>
            <a:r>
              <a:rPr lang="en-US" sz="2800" dirty="0" smtClean="0"/>
              <a:t>We know we need to be healthy in several domains: physically, mentally, emotionally, and socially. Making healthy choices or taking risks can affect all these domains of our lives. Today we will talk about the benefits of sexual abstinence in all the domains of health</a:t>
            </a:r>
            <a:endParaRPr lang="en-US" sz="2800" dirty="0"/>
          </a:p>
        </p:txBody>
      </p:sp>
    </p:spTree>
    <p:extLst>
      <p:ext uri="{BB962C8B-B14F-4D97-AF65-F5344CB8AC3E}">
        <p14:creationId xmlns:p14="http://schemas.microsoft.com/office/powerpoint/2010/main" val="217974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is NOW”</a:t>
            </a:r>
            <a:endParaRPr lang="en-US" dirty="0"/>
          </a:p>
        </p:txBody>
      </p:sp>
      <p:sp>
        <p:nvSpPr>
          <p:cNvPr id="3" name="Content Placeholder 2"/>
          <p:cNvSpPr>
            <a:spLocks noGrp="1"/>
          </p:cNvSpPr>
          <p:nvPr>
            <p:ph idx="1"/>
          </p:nvPr>
        </p:nvSpPr>
        <p:spPr/>
        <p:txBody>
          <a:bodyPr>
            <a:noAutofit/>
          </a:bodyPr>
          <a:lstStyle/>
          <a:p>
            <a:r>
              <a:rPr lang="en-US" sz="2400" dirty="0" smtClean="0"/>
              <a:t>Let’s apply this quotation to being a teenager and planning for the future. </a:t>
            </a:r>
          </a:p>
          <a:p>
            <a:endParaRPr lang="en-US" sz="2400" dirty="0"/>
          </a:p>
          <a:p>
            <a:r>
              <a:rPr lang="en-US" sz="2400" dirty="0" smtClean="0"/>
              <a:t>On your ICR Notes, write 5 behaviors you might practice today which would determine the quality of your life in the years ahead </a:t>
            </a:r>
          </a:p>
          <a:p>
            <a:endParaRPr lang="en-US" sz="2400" dirty="0"/>
          </a:p>
          <a:p>
            <a:r>
              <a:rPr lang="en-US" sz="2400" dirty="0" smtClean="0"/>
              <a:t>Make sure to include that at least 2 decisions are health-related</a:t>
            </a:r>
            <a:endParaRPr lang="en-US" sz="2400" dirty="0"/>
          </a:p>
        </p:txBody>
      </p:sp>
    </p:spTree>
    <p:extLst>
      <p:ext uri="{BB962C8B-B14F-4D97-AF65-F5344CB8AC3E}">
        <p14:creationId xmlns:p14="http://schemas.microsoft.com/office/powerpoint/2010/main" val="412598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5 decisions you will make today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6372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altLang="en-US" b="1" smtClean="0"/>
              <a:t>What is </a:t>
            </a:r>
            <a:br>
              <a:rPr lang="en-US" altLang="en-US" b="1" smtClean="0"/>
            </a:br>
            <a:r>
              <a:rPr lang="en-US" altLang="en-US" b="1" smtClean="0"/>
              <a:t>Sexual Abstinence?</a:t>
            </a:r>
            <a:r>
              <a:rPr lang="en-US" altLang="en-US" smtClean="0"/>
              <a:t> </a:t>
            </a:r>
          </a:p>
        </p:txBody>
      </p:sp>
      <p:sp>
        <p:nvSpPr>
          <p:cNvPr id="4099" name="Rectangle 3"/>
          <p:cNvSpPr>
            <a:spLocks noGrp="1" noChangeArrowheads="1"/>
          </p:cNvSpPr>
          <p:nvPr>
            <p:ph idx="1"/>
          </p:nvPr>
        </p:nvSpPr>
        <p:spPr/>
        <p:txBody>
          <a:bodyPr>
            <a:normAutofit/>
          </a:bodyPr>
          <a:lstStyle/>
          <a:p>
            <a:pPr eaLnBrk="1" hangingPunct="1"/>
            <a:endParaRPr lang="en-US" altLang="en-US" sz="3600" dirty="0" smtClean="0">
              <a:solidFill>
                <a:schemeClr val="tx1"/>
              </a:solidFill>
            </a:endParaRPr>
          </a:p>
          <a:p>
            <a:pPr eaLnBrk="1" hangingPunct="1"/>
            <a:r>
              <a:rPr lang="en-US" altLang="en-US" sz="3600" b="1" dirty="0" smtClean="0">
                <a:solidFill>
                  <a:schemeClr val="tx1"/>
                </a:solidFill>
              </a:rPr>
              <a:t>Voluntarily refraining from intimate sexual behavior which could lead to unintended pregnancy or disease</a:t>
            </a:r>
          </a:p>
          <a:p>
            <a:pPr lvl="1" eaLnBrk="1" hangingPunct="1"/>
            <a:r>
              <a:rPr lang="en-US" altLang="en-US" sz="3600" b="1" dirty="0" smtClean="0">
                <a:solidFill>
                  <a:schemeClr val="tx1"/>
                </a:solidFill>
              </a:rPr>
              <a:t>Includes oral, anal, or vaginal sex</a:t>
            </a:r>
            <a:r>
              <a:rPr lang="en-US" altLang="en-US" sz="3600" dirty="0" smtClean="0">
                <a:solidFill>
                  <a:schemeClr val="tx1"/>
                </a:solidFill>
              </a:rPr>
              <a:t> </a:t>
            </a:r>
          </a:p>
        </p:txBody>
      </p:sp>
    </p:spTree>
    <p:extLst>
      <p:ext uri="{BB962C8B-B14F-4D97-AF65-F5344CB8AC3E}">
        <p14:creationId xmlns:p14="http://schemas.microsoft.com/office/powerpoint/2010/main" val="253376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smtClean="0"/>
              <a:t>Why be abstinent?</a:t>
            </a:r>
            <a:endParaRPr lang="en-US" altLang="en-US" smtClean="0"/>
          </a:p>
        </p:txBody>
      </p:sp>
      <p:sp>
        <p:nvSpPr>
          <p:cNvPr id="5123" name="Rectangle 3"/>
          <p:cNvSpPr>
            <a:spLocks noGrp="1" noChangeArrowheads="1"/>
          </p:cNvSpPr>
          <p:nvPr>
            <p:ph idx="1"/>
          </p:nvPr>
        </p:nvSpPr>
        <p:spPr/>
        <p:txBody>
          <a:bodyPr>
            <a:normAutofit/>
          </a:bodyPr>
          <a:lstStyle/>
          <a:p>
            <a:pPr eaLnBrk="1" hangingPunct="1">
              <a:buFontTx/>
              <a:buNone/>
            </a:pPr>
            <a:r>
              <a:rPr lang="en-US" altLang="en-US" sz="2400" dirty="0" smtClean="0">
                <a:solidFill>
                  <a:schemeClr val="tx1"/>
                </a:solidFill>
              </a:rPr>
              <a:t>Personal Reasons:</a:t>
            </a:r>
          </a:p>
          <a:p>
            <a:pPr eaLnBrk="1" hangingPunct="1"/>
            <a:r>
              <a:rPr lang="en-US" altLang="en-US" sz="2400" dirty="0" smtClean="0">
                <a:solidFill>
                  <a:schemeClr val="tx1"/>
                </a:solidFill>
              </a:rPr>
              <a:t>Not ready/too young</a:t>
            </a:r>
          </a:p>
          <a:p>
            <a:pPr eaLnBrk="1" hangingPunct="1"/>
            <a:r>
              <a:rPr lang="en-US" altLang="en-US" sz="2400" dirty="0" smtClean="0">
                <a:solidFill>
                  <a:schemeClr val="tx1"/>
                </a:solidFill>
              </a:rPr>
              <a:t>Could disrupt future plans </a:t>
            </a:r>
          </a:p>
          <a:p>
            <a:pPr eaLnBrk="1" hangingPunct="1">
              <a:buFontTx/>
              <a:buNone/>
            </a:pPr>
            <a:r>
              <a:rPr lang="en-US" altLang="en-US" sz="2400" dirty="0" smtClean="0">
                <a:solidFill>
                  <a:schemeClr val="tx1"/>
                </a:solidFill>
              </a:rPr>
              <a:t>	and dreams</a:t>
            </a:r>
          </a:p>
          <a:p>
            <a:pPr eaLnBrk="1" hangingPunct="1"/>
            <a:r>
              <a:rPr lang="en-US" altLang="en-US" sz="2400" dirty="0" smtClean="0">
                <a:solidFill>
                  <a:schemeClr val="tx1"/>
                </a:solidFill>
              </a:rPr>
              <a:t>Waiting till marriage</a:t>
            </a:r>
          </a:p>
          <a:p>
            <a:pPr eaLnBrk="1" hangingPunct="1"/>
            <a:r>
              <a:rPr lang="en-US" altLang="en-US" sz="2400" dirty="0" smtClean="0">
                <a:solidFill>
                  <a:schemeClr val="tx1"/>
                </a:solidFill>
              </a:rPr>
              <a:t>Want to protect reputation</a:t>
            </a:r>
          </a:p>
          <a:p>
            <a:pPr eaLnBrk="1" hangingPunct="1"/>
            <a:r>
              <a:rPr lang="en-US" altLang="en-US" sz="2400" dirty="0" smtClean="0">
                <a:solidFill>
                  <a:schemeClr val="tx1"/>
                </a:solidFill>
              </a:rPr>
              <a:t>Might have serious regrets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2819400"/>
            <a:ext cx="23653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49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smtClean="0"/>
              <a:t>Why be abstinent?</a:t>
            </a:r>
          </a:p>
        </p:txBody>
      </p:sp>
      <p:sp>
        <p:nvSpPr>
          <p:cNvPr id="6147" name="Rectangle 3"/>
          <p:cNvSpPr>
            <a:spLocks noGrp="1" noChangeArrowheads="1"/>
          </p:cNvSpPr>
          <p:nvPr>
            <p:ph idx="1"/>
          </p:nvPr>
        </p:nvSpPr>
        <p:spPr/>
        <p:txBody>
          <a:bodyPr>
            <a:noAutofit/>
          </a:bodyPr>
          <a:lstStyle/>
          <a:p>
            <a:pPr eaLnBrk="1" hangingPunct="1">
              <a:buFontTx/>
              <a:buNone/>
            </a:pPr>
            <a:r>
              <a:rPr lang="en-US" altLang="en-US" sz="2800" dirty="0">
                <a:solidFill>
                  <a:schemeClr val="tx1"/>
                </a:solidFill>
              </a:rPr>
              <a:t>Health Reasons:</a:t>
            </a:r>
          </a:p>
          <a:p>
            <a:pPr eaLnBrk="1" hangingPunct="1"/>
            <a:r>
              <a:rPr lang="en-US" altLang="en-US" sz="2800" dirty="0">
                <a:solidFill>
                  <a:schemeClr val="tx1"/>
                </a:solidFill>
              </a:rPr>
              <a:t>To avoid unintended pregnancy</a:t>
            </a:r>
          </a:p>
          <a:p>
            <a:pPr eaLnBrk="1" hangingPunct="1"/>
            <a:r>
              <a:rPr lang="en-US" altLang="en-US" sz="2800" dirty="0">
                <a:solidFill>
                  <a:schemeClr val="tx1"/>
                </a:solidFill>
              </a:rPr>
              <a:t>To avoid a sexually transmitted disease</a:t>
            </a:r>
          </a:p>
          <a:p>
            <a:pPr eaLnBrk="1" hangingPunct="1"/>
            <a:r>
              <a:rPr lang="en-US" altLang="en-US" sz="2800" dirty="0">
                <a:solidFill>
                  <a:schemeClr val="tx1"/>
                </a:solidFill>
              </a:rPr>
              <a:t>To avoid cervical cancer (females)</a:t>
            </a:r>
          </a:p>
          <a:p>
            <a:pPr eaLnBrk="1" hangingPunct="1"/>
            <a:r>
              <a:rPr lang="en-US" altLang="en-US" sz="2800" dirty="0">
                <a:solidFill>
                  <a:schemeClr val="tx1"/>
                </a:solidFill>
              </a:rPr>
              <a:t>To avoid stress and lower self-esteem</a:t>
            </a:r>
          </a:p>
          <a:p>
            <a:pPr eaLnBrk="1" hangingPunct="1">
              <a:buFontTx/>
              <a:buNone/>
            </a:pPr>
            <a:r>
              <a:rPr lang="en-US" altLang="en-US" sz="2800" b="1" i="1" dirty="0">
                <a:solidFill>
                  <a:schemeClr val="tx1"/>
                </a:solidFill>
              </a:rPr>
              <a:t>Some consequences are life-altering (such as an STD which cannot be cured or an unintended pregnancy).</a:t>
            </a:r>
            <a:endParaRPr lang="en-US" altLang="en-US" sz="2800" dirty="0">
              <a:solidFill>
                <a:schemeClr val="tx1"/>
              </a:solidFill>
            </a:endParaRPr>
          </a:p>
          <a:p>
            <a:pPr eaLnBrk="1" hangingPunct="1"/>
            <a:endParaRPr lang="en-US" altLang="en-US" sz="2800" dirty="0">
              <a:solidFill>
                <a:schemeClr val="tx1"/>
              </a:solidFill>
            </a:endParaRPr>
          </a:p>
        </p:txBody>
      </p:sp>
    </p:spTree>
    <p:extLst>
      <p:ext uri="{BB962C8B-B14F-4D97-AF65-F5344CB8AC3E}">
        <p14:creationId xmlns:p14="http://schemas.microsoft.com/office/powerpoint/2010/main" val="102465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smtClean="0"/>
              <a:t>Why be abstinent?</a:t>
            </a:r>
          </a:p>
        </p:txBody>
      </p:sp>
      <p:sp>
        <p:nvSpPr>
          <p:cNvPr id="7171" name="Rectangle 3"/>
          <p:cNvSpPr>
            <a:spLocks noGrp="1" noChangeArrowheads="1"/>
          </p:cNvSpPr>
          <p:nvPr>
            <p:ph idx="1"/>
          </p:nvPr>
        </p:nvSpPr>
        <p:spPr/>
        <p:txBody>
          <a:bodyPr>
            <a:normAutofit/>
          </a:bodyPr>
          <a:lstStyle/>
          <a:p>
            <a:pPr eaLnBrk="1" hangingPunct="1">
              <a:buFontTx/>
              <a:buNone/>
            </a:pPr>
            <a:r>
              <a:rPr lang="en-US" altLang="en-US" sz="2400" dirty="0" smtClean="0">
                <a:solidFill>
                  <a:schemeClr val="tx1"/>
                </a:solidFill>
              </a:rPr>
              <a:t>Relationships Reasons:</a:t>
            </a:r>
          </a:p>
          <a:p>
            <a:pPr eaLnBrk="1" hangingPunct="1"/>
            <a:r>
              <a:rPr lang="en-US" altLang="en-US" sz="2400" dirty="0" smtClean="0">
                <a:solidFill>
                  <a:schemeClr val="tx1"/>
                </a:solidFill>
              </a:rPr>
              <a:t>Don’t want to hurt or be hurt </a:t>
            </a:r>
          </a:p>
          <a:p>
            <a:pPr eaLnBrk="1" hangingPunct="1"/>
            <a:r>
              <a:rPr lang="en-US" altLang="en-US" sz="2400" dirty="0" smtClean="0">
                <a:solidFill>
                  <a:schemeClr val="tx1"/>
                </a:solidFill>
              </a:rPr>
              <a:t>Don’t want to disappoint parents</a:t>
            </a:r>
          </a:p>
          <a:p>
            <a:pPr eaLnBrk="1" hangingPunct="1"/>
            <a:r>
              <a:rPr lang="en-US" altLang="en-US" sz="2400" dirty="0" smtClean="0">
                <a:solidFill>
                  <a:schemeClr val="tx1"/>
                </a:solidFill>
              </a:rPr>
              <a:t>Want to build a friendship</a:t>
            </a:r>
          </a:p>
          <a:p>
            <a:pPr eaLnBrk="1" hangingPunct="1"/>
            <a:r>
              <a:rPr lang="en-US" altLang="en-US" sz="2400" dirty="0" smtClean="0">
                <a:solidFill>
                  <a:schemeClr val="tx1"/>
                </a:solidFill>
              </a:rPr>
              <a:t>Want to have trust and commitment in the relationship</a:t>
            </a:r>
          </a:p>
          <a:p>
            <a:pPr eaLnBrk="1" hangingPunct="1"/>
            <a:r>
              <a:rPr lang="en-US" altLang="en-US" sz="2400" dirty="0" smtClean="0">
                <a:solidFill>
                  <a:schemeClr val="tx1"/>
                </a:solidFill>
              </a:rPr>
              <a:t>To practice skills needed </a:t>
            </a:r>
          </a:p>
          <a:p>
            <a:pPr eaLnBrk="1" hangingPunct="1">
              <a:buFontTx/>
              <a:buNone/>
            </a:pPr>
            <a:r>
              <a:rPr lang="en-US" altLang="en-US" sz="2400" dirty="0" smtClean="0">
                <a:solidFill>
                  <a:schemeClr val="tx1"/>
                </a:solidFill>
              </a:rPr>
              <a:t>	for fidelity in marriage</a:t>
            </a: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7113" y="2519362"/>
            <a:ext cx="26670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770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TotalTime>
  <Words>525</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Century Gothic</vt:lpstr>
      <vt:lpstr>Wingdings 3</vt:lpstr>
      <vt:lpstr>Ion Boardroom</vt:lpstr>
      <vt:lpstr>ICR Lesson 6</vt:lpstr>
      <vt:lpstr>Review- Carousel Brainstorming Warm Up</vt:lpstr>
      <vt:lpstr>Statement of Objectives</vt:lpstr>
      <vt:lpstr>“The future is NOW”</vt:lpstr>
      <vt:lpstr>List 5 decisions you will make today</vt:lpstr>
      <vt:lpstr>What is  Sexual Abstinence? </vt:lpstr>
      <vt:lpstr>Why be abstinent?</vt:lpstr>
      <vt:lpstr>Why be abstinent?</vt:lpstr>
      <vt:lpstr>Why be abstinent?</vt:lpstr>
      <vt:lpstr>What strategies are helpful?</vt:lpstr>
      <vt:lpstr>What strategies are helpful?</vt:lpstr>
      <vt:lpstr>What strategies are helpful?</vt:lpstr>
      <vt:lpstr>What strategies  are helpful?</vt:lpstr>
      <vt:lpstr>  Who supports your decision to be abstinent?</vt:lpstr>
      <vt:lpstr>Guided Practice</vt:lpstr>
      <vt:lpstr>Independent Practice </vt:lpstr>
      <vt:lpstr>Closure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ICR Lesson 6</dc:title>
  <dc:creator>Lockie, Kailyn V.</dc:creator>
  <cp:lastModifiedBy>Lockie, Kailyn V.</cp:lastModifiedBy>
  <cp:revision>13</cp:revision>
  <dcterms:created xsi:type="dcterms:W3CDTF">2016-03-13T20:08:53Z</dcterms:created>
  <dcterms:modified xsi:type="dcterms:W3CDTF">2016-03-16T11:21:18Z</dcterms:modified>
</cp:coreProperties>
</file>