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70" r:id="rId8"/>
    <p:sldId id="262" r:id="rId9"/>
    <p:sldId id="271" r:id="rId10"/>
    <p:sldId id="263" r:id="rId11"/>
    <p:sldId id="272"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16950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E968B-B0CC-46D3-A3E0-F4D26FD7C7FF}"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48722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393866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416299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2126696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1AE968B-B0CC-46D3-A3E0-F4D26FD7C7FF}"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266357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1AE968B-B0CC-46D3-A3E0-F4D26FD7C7FF}" type="datetimeFigureOut">
              <a:rPr lang="en-US" smtClean="0"/>
              <a:t>3/2/2016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483696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4153661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58408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76687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E968B-B0CC-46D3-A3E0-F4D26FD7C7FF}"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151175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AE968B-B0CC-46D3-A3E0-F4D26FD7C7FF}"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1842024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E968B-B0CC-46D3-A3E0-F4D26FD7C7FF}"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00235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AE968B-B0CC-46D3-A3E0-F4D26FD7C7FF}"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67249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E968B-B0CC-46D3-A3E0-F4D26FD7C7FF}"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15633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E968B-B0CC-46D3-A3E0-F4D26FD7C7FF}"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4117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E968B-B0CC-46D3-A3E0-F4D26FD7C7FF}"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176B025-B30D-4AC9-89E5-FFBE9827B061}" type="slidenum">
              <a:rPr lang="en-US" smtClean="0"/>
              <a:t>‹#›</a:t>
            </a:fld>
            <a:endParaRPr lang="en-US"/>
          </a:p>
        </p:txBody>
      </p:sp>
    </p:spTree>
    <p:extLst>
      <p:ext uri="{BB962C8B-B14F-4D97-AF65-F5344CB8AC3E}">
        <p14:creationId xmlns:p14="http://schemas.microsoft.com/office/powerpoint/2010/main" val="391893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1AE968B-B0CC-46D3-A3E0-F4D26FD7C7FF}" type="datetimeFigureOut">
              <a:rPr lang="en-US" smtClean="0"/>
              <a:t>3/2/2016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176B025-B30D-4AC9-89E5-FFBE9827B061}" type="slidenum">
              <a:rPr lang="en-US" smtClean="0"/>
              <a:t>‹#›</a:t>
            </a:fld>
            <a:endParaRPr lang="en-US"/>
          </a:p>
        </p:txBody>
      </p:sp>
    </p:spTree>
    <p:extLst>
      <p:ext uri="{BB962C8B-B14F-4D97-AF65-F5344CB8AC3E}">
        <p14:creationId xmlns:p14="http://schemas.microsoft.com/office/powerpoint/2010/main" val="3379371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ICR Lesson 2</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9. ICR. 1 Understand healthy and effective interpersonal communication and relationships</a:t>
            </a:r>
            <a:br>
              <a:rPr lang="en-US" dirty="0" smtClean="0"/>
            </a:br>
            <a:r>
              <a:rPr lang="en-US" dirty="0" smtClean="0"/>
              <a:t>9.ICR. 1.3 Illustrate strategies for resolving interpersonal conflict without harming self or others</a:t>
            </a:r>
            <a:endParaRPr lang="en-US" dirty="0"/>
          </a:p>
        </p:txBody>
      </p:sp>
    </p:spTree>
    <p:extLst>
      <p:ext uri="{BB962C8B-B14F-4D97-AF65-F5344CB8AC3E}">
        <p14:creationId xmlns:p14="http://schemas.microsoft.com/office/powerpoint/2010/main" val="2545891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Styles of Resolving Conflict</a:t>
            </a:r>
            <a:endParaRPr lang="en-US" dirty="0"/>
          </a:p>
        </p:txBody>
      </p:sp>
      <p:sp>
        <p:nvSpPr>
          <p:cNvPr id="3" name="Content Placeholder 2"/>
          <p:cNvSpPr>
            <a:spLocks noGrp="1"/>
          </p:cNvSpPr>
          <p:nvPr>
            <p:ph idx="1"/>
          </p:nvPr>
        </p:nvSpPr>
        <p:spPr>
          <a:xfrm>
            <a:off x="800100" y="2717800"/>
            <a:ext cx="10515600" cy="5168899"/>
          </a:xfrm>
        </p:spPr>
        <p:txBody>
          <a:bodyPr>
            <a:normAutofit/>
          </a:bodyPr>
          <a:lstStyle/>
          <a:p>
            <a:r>
              <a:rPr lang="en-US" sz="3000" dirty="0" smtClean="0"/>
              <a:t>Competing- pursuing own goals, seeing conflict as a contest where one person wins and one loses</a:t>
            </a:r>
          </a:p>
          <a:p>
            <a:r>
              <a:rPr lang="en-US" sz="3000" dirty="0" smtClean="0"/>
              <a:t>Avoiding- not addressing the conflict, neglecting own needs and needs of others; no one wins</a:t>
            </a:r>
          </a:p>
          <a:p>
            <a:r>
              <a:rPr lang="en-US" sz="3000" dirty="0" smtClean="0"/>
              <a:t>Accommodating- giving in to the wishes of the other person; lose-win</a:t>
            </a:r>
          </a:p>
        </p:txBody>
      </p:sp>
    </p:spTree>
    <p:extLst>
      <p:ext uri="{BB962C8B-B14F-4D97-AF65-F5344CB8AC3E}">
        <p14:creationId xmlns:p14="http://schemas.microsoft.com/office/powerpoint/2010/main" val="325585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Styles of Resolving Conflict</a:t>
            </a:r>
            <a:endParaRPr lang="en-US" dirty="0"/>
          </a:p>
        </p:txBody>
      </p:sp>
      <p:sp>
        <p:nvSpPr>
          <p:cNvPr id="3" name="Content Placeholder 2"/>
          <p:cNvSpPr>
            <a:spLocks noGrp="1"/>
          </p:cNvSpPr>
          <p:nvPr>
            <p:ph idx="1"/>
          </p:nvPr>
        </p:nvSpPr>
        <p:spPr>
          <a:xfrm>
            <a:off x="1154954" y="2603500"/>
            <a:ext cx="9589246" cy="3416300"/>
          </a:xfrm>
        </p:spPr>
        <p:txBody>
          <a:bodyPr>
            <a:noAutofit/>
          </a:bodyPr>
          <a:lstStyle/>
          <a:p>
            <a:r>
              <a:rPr lang="en-US" sz="3200" dirty="0"/>
              <a:t>Compromising- satisfying some of the needs of each</a:t>
            </a:r>
          </a:p>
          <a:p>
            <a:r>
              <a:rPr lang="en-US" sz="3200" dirty="0"/>
              <a:t>Cooperating- satisfying as many needs of each other as they can</a:t>
            </a:r>
          </a:p>
          <a:p>
            <a:r>
              <a:rPr lang="en-US" sz="3200" dirty="0"/>
              <a:t>Collaborating- a win-win way of dealing with conflicts; fully satisfying own concerns as well as concerns of others</a:t>
            </a:r>
          </a:p>
          <a:p>
            <a:endParaRPr lang="en-US" sz="3200" dirty="0"/>
          </a:p>
        </p:txBody>
      </p:sp>
    </p:spTree>
    <p:extLst>
      <p:ext uri="{BB962C8B-B14F-4D97-AF65-F5344CB8AC3E}">
        <p14:creationId xmlns:p14="http://schemas.microsoft.com/office/powerpoint/2010/main" val="910758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style of resolving conflict do you think is most effective and why?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25983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identify the styles of conflict</a:t>
            </a:r>
            <a:endParaRPr lang="en-US" dirty="0"/>
          </a:p>
        </p:txBody>
      </p:sp>
      <p:sp>
        <p:nvSpPr>
          <p:cNvPr id="3" name="Content Placeholder 2"/>
          <p:cNvSpPr>
            <a:spLocks noGrp="1"/>
          </p:cNvSpPr>
          <p:nvPr>
            <p:ph idx="1"/>
          </p:nvPr>
        </p:nvSpPr>
        <p:spPr/>
        <p:txBody>
          <a:bodyPr>
            <a:noAutofit/>
          </a:bodyPr>
          <a:lstStyle/>
          <a:p>
            <a:r>
              <a:rPr lang="en-US" sz="2400" dirty="0" smtClean="0"/>
              <a:t>You and your sister share a room and a cell phone. She has been on the phone for 45 minutes talking to her best friend who had a fight with her parents. You want to be sympathetic to your sister and her friend, but you promised your friend you would call her back by 8:00pm. It is now 7:55pm. </a:t>
            </a:r>
          </a:p>
          <a:p>
            <a:endParaRPr lang="en-US" sz="2400" dirty="0"/>
          </a:p>
          <a:p>
            <a:r>
              <a:rPr lang="en-US" sz="2400" dirty="0" smtClean="0"/>
              <a:t>Brainstorm 2 possible outcomes</a:t>
            </a:r>
          </a:p>
          <a:p>
            <a:r>
              <a:rPr lang="en-US" sz="2400" dirty="0" smtClean="0"/>
              <a:t>For each outcome, decide what the outcome is, who won, who lost and how each person felt. </a:t>
            </a:r>
            <a:endParaRPr lang="en-US" sz="2400" dirty="0"/>
          </a:p>
        </p:txBody>
      </p:sp>
    </p:spTree>
    <p:extLst>
      <p:ext uri="{BB962C8B-B14F-4D97-AF65-F5344CB8AC3E}">
        <p14:creationId xmlns:p14="http://schemas.microsoft.com/office/powerpoint/2010/main" val="3452524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a:bodyPr>
          <a:lstStyle/>
          <a:p>
            <a:r>
              <a:rPr lang="en-US" sz="3200" dirty="0" smtClean="0"/>
              <a:t>Question 2 on Identify the Conflict</a:t>
            </a:r>
          </a:p>
          <a:p>
            <a:r>
              <a:rPr lang="en-US" sz="3200" dirty="0" smtClean="0"/>
              <a:t>You decide 1 outcome. Write out the possible outcome and include who won, who lost, and how each person felt</a:t>
            </a:r>
          </a:p>
          <a:p>
            <a:r>
              <a:rPr lang="en-US" sz="3200" dirty="0" smtClean="0"/>
              <a:t>Be prepared to answer on the next slide. </a:t>
            </a:r>
            <a:endParaRPr lang="en-US" sz="3200" dirty="0"/>
          </a:p>
        </p:txBody>
      </p:sp>
    </p:spTree>
    <p:extLst>
      <p:ext uri="{BB962C8B-B14F-4D97-AF65-F5344CB8AC3E}">
        <p14:creationId xmlns:p14="http://schemas.microsoft.com/office/powerpoint/2010/main" val="82529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446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noAutofit/>
          </a:bodyPr>
          <a:lstStyle/>
          <a:p>
            <a:r>
              <a:rPr lang="en-US" sz="2800" dirty="0" smtClean="0"/>
              <a:t>How I </a:t>
            </a:r>
            <a:r>
              <a:rPr lang="en-US" sz="2800" dirty="0"/>
              <a:t>R</a:t>
            </a:r>
            <a:r>
              <a:rPr lang="en-US" sz="2800" dirty="0" smtClean="0"/>
              <a:t>esolve Conflicts Worksheet</a:t>
            </a:r>
          </a:p>
          <a:p>
            <a:endParaRPr lang="en-US" sz="2800" dirty="0"/>
          </a:p>
          <a:p>
            <a:r>
              <a:rPr lang="en-US" sz="2800" dirty="0" smtClean="0"/>
              <a:t>Think about how you deal with conflict. Answer each of the questions. </a:t>
            </a:r>
          </a:p>
          <a:p>
            <a:endParaRPr lang="en-US" sz="2800" dirty="0"/>
          </a:p>
          <a:p>
            <a:r>
              <a:rPr lang="en-US" sz="2800" dirty="0" smtClean="0"/>
              <a:t>Reflect on how you might possibly be able to resolve conflicts better at the bottom of the page</a:t>
            </a:r>
            <a:endParaRPr lang="en-US" sz="2800" dirty="0"/>
          </a:p>
        </p:txBody>
      </p:sp>
    </p:spTree>
    <p:extLst>
      <p:ext uri="{BB962C8B-B14F-4D97-AF65-F5344CB8AC3E}">
        <p14:creationId xmlns:p14="http://schemas.microsoft.com/office/powerpoint/2010/main" val="1787255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507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Objectives</a:t>
            </a:r>
            <a:endParaRPr lang="en-US" dirty="0"/>
          </a:p>
        </p:txBody>
      </p:sp>
      <p:sp>
        <p:nvSpPr>
          <p:cNvPr id="3" name="Content Placeholder 2"/>
          <p:cNvSpPr>
            <a:spLocks noGrp="1"/>
          </p:cNvSpPr>
          <p:nvPr>
            <p:ph idx="1"/>
          </p:nvPr>
        </p:nvSpPr>
        <p:spPr/>
        <p:txBody>
          <a:bodyPr>
            <a:noAutofit/>
          </a:bodyPr>
          <a:lstStyle/>
          <a:p>
            <a:r>
              <a:rPr lang="en-US" sz="3600" dirty="0" smtClean="0"/>
              <a:t>Today we will talk about ways to demonstrate positive conflict resolution skills. By the end of the lesson you will be able to identify conflicts, brainstorm non-violent solutions and demonstrate positive conflict resolution skills</a:t>
            </a:r>
            <a:endParaRPr lang="en-US" sz="3600" dirty="0"/>
          </a:p>
        </p:txBody>
      </p:sp>
    </p:spTree>
    <p:extLst>
      <p:ext uri="{BB962C8B-B14F-4D97-AF65-F5344CB8AC3E}">
        <p14:creationId xmlns:p14="http://schemas.microsoft.com/office/powerpoint/2010/main" val="128935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Management and Conflict Resolution</a:t>
            </a:r>
            <a:endParaRPr lang="en-US" dirty="0"/>
          </a:p>
        </p:txBody>
      </p:sp>
      <p:sp>
        <p:nvSpPr>
          <p:cNvPr id="3" name="Content Placeholder 2"/>
          <p:cNvSpPr>
            <a:spLocks noGrp="1"/>
          </p:cNvSpPr>
          <p:nvPr>
            <p:ph idx="1"/>
          </p:nvPr>
        </p:nvSpPr>
        <p:spPr>
          <a:xfrm>
            <a:off x="228600" y="2603500"/>
            <a:ext cx="11341100" cy="3416300"/>
          </a:xfrm>
        </p:spPr>
        <p:txBody>
          <a:bodyPr>
            <a:normAutofit fontScale="70000" lnSpcReduction="20000"/>
          </a:bodyPr>
          <a:lstStyle/>
          <a:p>
            <a:r>
              <a:rPr lang="en-US" sz="4000" dirty="0" smtClean="0"/>
              <a:t>“Violence kills so many Americans and sends so many others into the healthcare system that we must consider it a public health problem. Reducing the incidence of violence is a major priority for our nation. We must pay attention to the forces that fuel violence so that we can keep it from happening, rather than simply taking care of the consequences of violent acts.” </a:t>
            </a:r>
          </a:p>
          <a:p>
            <a:endParaRPr lang="en-US" dirty="0"/>
          </a:p>
          <a:p>
            <a:pPr lvl="8"/>
            <a:r>
              <a:rPr lang="en-US" sz="1500" dirty="0" smtClean="0">
                <a:solidFill>
                  <a:srgbClr val="FF0000"/>
                </a:solidFill>
              </a:rPr>
              <a:t> </a:t>
            </a:r>
            <a:r>
              <a:rPr lang="en-US" sz="1500" i="1" dirty="0" smtClean="0">
                <a:solidFill>
                  <a:srgbClr val="FF0000"/>
                </a:solidFill>
              </a:rPr>
              <a:t>Peter Edelman and David </a:t>
            </a:r>
            <a:r>
              <a:rPr lang="en-US" sz="1500" i="1" dirty="0" err="1" smtClean="0">
                <a:solidFill>
                  <a:srgbClr val="FF0000"/>
                </a:solidFill>
              </a:rPr>
              <a:t>Satcher</a:t>
            </a:r>
            <a:r>
              <a:rPr lang="en-US" sz="1500" b="1" i="1" dirty="0" smtClean="0">
                <a:solidFill>
                  <a:srgbClr val="FF0000"/>
                </a:solidFill>
              </a:rPr>
              <a:t/>
            </a:r>
            <a:br>
              <a:rPr lang="en-US" sz="1500" b="1" i="1" dirty="0" smtClean="0">
                <a:solidFill>
                  <a:srgbClr val="FF0000"/>
                </a:solidFill>
              </a:rPr>
            </a:br>
            <a:r>
              <a:rPr lang="en-US" sz="1500" i="1" dirty="0" smtClean="0">
                <a:solidFill>
                  <a:srgbClr val="FF0000"/>
                </a:solidFill>
              </a:rPr>
              <a:t>“Violence Prevention As a Public Health Priority”</a:t>
            </a:r>
            <a:endParaRPr lang="en-US" sz="1500" dirty="0" smtClean="0">
              <a:solidFill>
                <a:srgbClr val="FF0000"/>
              </a:solidFill>
            </a:endParaRPr>
          </a:p>
          <a:p>
            <a:pPr marL="3657600" lvl="8" indent="0">
              <a:buNone/>
            </a:pPr>
            <a:r>
              <a:rPr lang="en-US" dirty="0" smtClean="0"/>
              <a:t/>
            </a:r>
            <a:br>
              <a:rPr lang="en-US" dirty="0" smtClean="0"/>
            </a:br>
            <a:endParaRPr lang="en-US" dirty="0"/>
          </a:p>
        </p:txBody>
      </p:sp>
      <p:sp>
        <p:nvSpPr>
          <p:cNvPr id="4" name="TextBox 3"/>
          <p:cNvSpPr txBox="1"/>
          <p:nvPr/>
        </p:nvSpPr>
        <p:spPr>
          <a:xfrm>
            <a:off x="419100" y="5807631"/>
            <a:ext cx="11353800" cy="830997"/>
          </a:xfrm>
          <a:prstGeom prst="rect">
            <a:avLst/>
          </a:prstGeom>
          <a:noFill/>
        </p:spPr>
        <p:txBody>
          <a:bodyPr wrap="square" rtlCol="0">
            <a:spAutoFit/>
          </a:bodyPr>
          <a:lstStyle/>
          <a:p>
            <a:r>
              <a:rPr lang="en-US" sz="2400" dirty="0" smtClean="0"/>
              <a:t>What is your interpretation of the quote? Reflect and write the meaning. Next, be prepared to answer on the next slide.   </a:t>
            </a:r>
            <a:endParaRPr lang="en-US" sz="2400" dirty="0"/>
          </a:p>
        </p:txBody>
      </p:sp>
    </p:spTree>
    <p:extLst>
      <p:ext uri="{BB962C8B-B14F-4D97-AF65-F5344CB8AC3E}">
        <p14:creationId xmlns:p14="http://schemas.microsoft.com/office/powerpoint/2010/main" val="276741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a:t>
            </a:r>
            <a:endParaRPr lang="en-US" dirty="0"/>
          </a:p>
        </p:txBody>
      </p:sp>
      <p:sp>
        <p:nvSpPr>
          <p:cNvPr id="3" name="Content Placeholder 2"/>
          <p:cNvSpPr>
            <a:spLocks noGrp="1"/>
          </p:cNvSpPr>
          <p:nvPr>
            <p:ph idx="1"/>
          </p:nvPr>
        </p:nvSpPr>
        <p:spPr/>
        <p:txBody>
          <a:bodyPr>
            <a:normAutofit/>
          </a:bodyPr>
          <a:lstStyle/>
          <a:p>
            <a:r>
              <a:rPr lang="en-US" sz="2800" dirty="0" smtClean="0"/>
              <a:t>Why is violence considered a public health problem?</a:t>
            </a:r>
          </a:p>
          <a:p>
            <a:r>
              <a:rPr lang="en-US" sz="2800" dirty="0" smtClean="0"/>
              <a:t>Can violence be prevented? How? </a:t>
            </a:r>
            <a:endParaRPr lang="en-US" sz="2800" dirty="0"/>
          </a:p>
        </p:txBody>
      </p:sp>
      <p:sp>
        <p:nvSpPr>
          <p:cNvPr id="4" name="TextBox 3"/>
          <p:cNvSpPr txBox="1"/>
          <p:nvPr/>
        </p:nvSpPr>
        <p:spPr>
          <a:xfrm>
            <a:off x="310698" y="5194300"/>
            <a:ext cx="10738302" cy="2062103"/>
          </a:xfrm>
          <a:prstGeom prst="rect">
            <a:avLst/>
          </a:prstGeom>
          <a:noFill/>
        </p:spPr>
        <p:txBody>
          <a:bodyPr wrap="square" rtlCol="0">
            <a:spAutoFit/>
          </a:bodyPr>
          <a:lstStyle/>
          <a:p>
            <a:r>
              <a:rPr lang="en-US" sz="3200" dirty="0" smtClean="0"/>
              <a:t>What is your interpretation of the quote? Reflect and write the meaning. Next, be prepared to answer on the next slide.   </a:t>
            </a:r>
          </a:p>
          <a:p>
            <a:endParaRPr lang="en-US" sz="3200" dirty="0"/>
          </a:p>
        </p:txBody>
      </p:sp>
    </p:spTree>
    <p:extLst>
      <p:ext uri="{BB962C8B-B14F-4D97-AF65-F5344CB8AC3E}">
        <p14:creationId xmlns:p14="http://schemas.microsoft.com/office/powerpoint/2010/main" val="256769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Identify the conflict </a:t>
            </a:r>
            <a:endParaRPr lang="en-US" dirty="0"/>
          </a:p>
        </p:txBody>
      </p:sp>
      <p:sp>
        <p:nvSpPr>
          <p:cNvPr id="3" name="Content Placeholder 2"/>
          <p:cNvSpPr>
            <a:spLocks noGrp="1"/>
          </p:cNvSpPr>
          <p:nvPr>
            <p:ph idx="1"/>
          </p:nvPr>
        </p:nvSpPr>
        <p:spPr/>
        <p:txBody>
          <a:bodyPr>
            <a:normAutofit/>
          </a:bodyPr>
          <a:lstStyle/>
          <a:p>
            <a:r>
              <a:rPr lang="en-US" sz="4000" dirty="0" smtClean="0"/>
              <a:t>Use this worksheet to identify conflicts</a:t>
            </a:r>
          </a:p>
          <a:p>
            <a:r>
              <a:rPr lang="en-US" sz="4000" dirty="0" smtClean="0"/>
              <a:t>Read the scenario and determine the conflict and who and what the conflict involves</a:t>
            </a:r>
          </a:p>
        </p:txBody>
      </p:sp>
    </p:spTree>
    <p:extLst>
      <p:ext uri="{BB962C8B-B14F-4D97-AF65-F5344CB8AC3E}">
        <p14:creationId xmlns:p14="http://schemas.microsoft.com/office/powerpoint/2010/main" val="346304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2349500"/>
            <a:ext cx="10515600" cy="3822700"/>
          </a:xfrm>
        </p:spPr>
        <p:txBody>
          <a:bodyPr>
            <a:normAutofit/>
          </a:bodyPr>
          <a:lstStyle/>
          <a:p>
            <a:r>
              <a:rPr lang="en-US" sz="3000" dirty="0" smtClean="0">
                <a:solidFill>
                  <a:schemeClr val="tx1">
                    <a:lumMod val="85000"/>
                    <a:lumOff val="15000"/>
                  </a:schemeClr>
                </a:solidFill>
              </a:rPr>
              <a:t>Violence is a serious problem in our society for people of all ages. Statistics on child abuse, spouse abuse, rape, suicide, homicide, assault, weapons carried to schools, drug and gang “wars”, and prison overcrowding indicate that the problem is getting worse.</a:t>
            </a:r>
          </a:p>
        </p:txBody>
      </p:sp>
    </p:spTree>
    <p:extLst>
      <p:ext uri="{BB962C8B-B14F-4D97-AF65-F5344CB8AC3E}">
        <p14:creationId xmlns:p14="http://schemas.microsoft.com/office/powerpoint/2010/main" val="163040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Some of these violent acts can be prevented through education. All of us have learned ways, for better or worse, to deal with conflict. Many of us seem to have learned only violent ways, but anything that has been learned can be unlearned and replaced with more appropriate skills. Research indicates that many violent youth are not even aware that non-violent alternatives for resolving conflicts exist. They have never seen these methods in action, and it has never occurred to them to try anything other than violence.</a:t>
            </a:r>
          </a:p>
          <a:p>
            <a:endParaRPr lang="en-US" sz="2400" dirty="0"/>
          </a:p>
        </p:txBody>
      </p:sp>
    </p:spTree>
    <p:extLst>
      <p:ext uri="{BB962C8B-B14F-4D97-AF65-F5344CB8AC3E}">
        <p14:creationId xmlns:p14="http://schemas.microsoft.com/office/powerpoint/2010/main" val="56921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120900"/>
            <a:ext cx="10515600" cy="5694363"/>
          </a:xfrm>
        </p:spPr>
        <p:txBody>
          <a:bodyPr>
            <a:normAutofit/>
          </a:bodyPr>
          <a:lstStyle/>
          <a:p>
            <a:r>
              <a:rPr lang="en-US" sz="2400" dirty="0" smtClean="0"/>
              <a:t>The purpose of this lesson is to help students learn appropriate and healthful ways to deal with conflict, but violence is not the only target. Conflict, if not handled well, can contribute to a variety of unhealthful practices including drug use, unwise sexual behaviors, and unsafe driving. </a:t>
            </a:r>
            <a:endParaRPr lang="en-US" sz="2400" dirty="0"/>
          </a:p>
          <a:p>
            <a:r>
              <a:rPr lang="en-US" sz="2400" dirty="0" smtClean="0"/>
              <a:t>Conflict is at the root of many mental and social health issues as well. Habitual avoidance of conflict or always accommodating oneself to the wishes of others are, in addition to violence, learned but unproductive ways of dealing with conflict</a:t>
            </a:r>
          </a:p>
        </p:txBody>
      </p:sp>
    </p:spTree>
    <p:extLst>
      <p:ext uri="{BB962C8B-B14F-4D97-AF65-F5344CB8AC3E}">
        <p14:creationId xmlns:p14="http://schemas.microsoft.com/office/powerpoint/2010/main" val="416601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is…</a:t>
            </a:r>
            <a:endParaRPr lang="en-US" dirty="0"/>
          </a:p>
        </p:txBody>
      </p:sp>
      <p:sp>
        <p:nvSpPr>
          <p:cNvPr id="3" name="Content Placeholder 2"/>
          <p:cNvSpPr>
            <a:spLocks noGrp="1"/>
          </p:cNvSpPr>
          <p:nvPr>
            <p:ph idx="1"/>
          </p:nvPr>
        </p:nvSpPr>
        <p:spPr/>
        <p:txBody>
          <a:bodyPr>
            <a:normAutofit/>
          </a:bodyPr>
          <a:lstStyle/>
          <a:p>
            <a:r>
              <a:rPr lang="en-US" sz="3200" u="sng" dirty="0"/>
              <a:t>Conflict is a useful indicator that a problem needs to be fixed. </a:t>
            </a:r>
            <a:r>
              <a:rPr lang="en-US" sz="3200" dirty="0"/>
              <a:t>It is not all bad, but conflict produces nothing good for the student whom is not skillful at resolving conflicts. </a:t>
            </a:r>
          </a:p>
          <a:p>
            <a:endParaRPr lang="en-US" sz="3200" dirty="0"/>
          </a:p>
        </p:txBody>
      </p:sp>
    </p:spTree>
    <p:extLst>
      <p:ext uri="{BB962C8B-B14F-4D97-AF65-F5344CB8AC3E}">
        <p14:creationId xmlns:p14="http://schemas.microsoft.com/office/powerpoint/2010/main" val="2852479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TotalTime>
  <Words>790</Words>
  <Application>Microsoft Office PowerPoint</Application>
  <PresentationFormat>Widescreen</PresentationFormat>
  <Paragraphs>48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ICR Lesson 2</vt:lpstr>
      <vt:lpstr>Statement of Objectives</vt:lpstr>
      <vt:lpstr>Anger Management and Conflict Resolution</vt:lpstr>
      <vt:lpstr>Think about….</vt:lpstr>
      <vt:lpstr>Review: Identify the conflict </vt:lpstr>
      <vt:lpstr>PowerPoint Presentation</vt:lpstr>
      <vt:lpstr>PowerPoint Presentation</vt:lpstr>
      <vt:lpstr>PowerPoint Presentation</vt:lpstr>
      <vt:lpstr>Conflict is…</vt:lpstr>
      <vt:lpstr>6 Styles of Resolving Conflict</vt:lpstr>
      <vt:lpstr>6 Styles of Resolving Conflict</vt:lpstr>
      <vt:lpstr>Which style of resolving conflict do you think is most effective and why? </vt:lpstr>
      <vt:lpstr>Let’s identify the styles of conflict</vt:lpstr>
      <vt:lpstr>Your turn</vt:lpstr>
      <vt:lpstr>Your turn</vt:lpstr>
      <vt:lpstr>Independent Practice</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 Lesson 2</dc:title>
  <dc:creator>Lockie, Kailyn V.</dc:creator>
  <cp:lastModifiedBy>Lockie, Kailyn V.</cp:lastModifiedBy>
  <cp:revision>10</cp:revision>
  <dcterms:created xsi:type="dcterms:W3CDTF">2016-03-02T12:31:12Z</dcterms:created>
  <dcterms:modified xsi:type="dcterms:W3CDTF">2016-03-02T13:04:35Z</dcterms:modified>
</cp:coreProperties>
</file>