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304997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195829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4013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4179190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3700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4177668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1303067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2246779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14514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8306B-48B4-4EDB-B809-2E9DCCF8E9C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176502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F8306B-48B4-4EDB-B809-2E9DCCF8E9C9}"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1551048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F8306B-48B4-4EDB-B809-2E9DCCF8E9C9}"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65104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F8306B-48B4-4EDB-B809-2E9DCCF8E9C9}"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262939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8306B-48B4-4EDB-B809-2E9DCCF8E9C9}"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78837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8306B-48B4-4EDB-B809-2E9DCCF8E9C9}"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83218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8306B-48B4-4EDB-B809-2E9DCCF8E9C9}"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DF465-460C-4547-B9AA-2594BF8F8D93}" type="slidenum">
              <a:rPr lang="en-US" smtClean="0"/>
              <a:t>‹#›</a:t>
            </a:fld>
            <a:endParaRPr lang="en-US"/>
          </a:p>
        </p:txBody>
      </p:sp>
    </p:spTree>
    <p:extLst>
      <p:ext uri="{BB962C8B-B14F-4D97-AF65-F5344CB8AC3E}">
        <p14:creationId xmlns:p14="http://schemas.microsoft.com/office/powerpoint/2010/main" val="404238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F8306B-48B4-4EDB-B809-2E9DCCF8E9C9}" type="datetimeFigureOut">
              <a:rPr lang="en-US" smtClean="0"/>
              <a:t>1/29/2015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18DF465-460C-4547-B9AA-2594BF8F8D93}" type="slidenum">
              <a:rPr lang="en-US" smtClean="0"/>
              <a:t>‹#›</a:t>
            </a:fld>
            <a:endParaRPr lang="en-US"/>
          </a:p>
        </p:txBody>
      </p:sp>
    </p:spTree>
    <p:extLst>
      <p:ext uri="{BB962C8B-B14F-4D97-AF65-F5344CB8AC3E}">
        <p14:creationId xmlns:p14="http://schemas.microsoft.com/office/powerpoint/2010/main" val="3876231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ordle.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Depression</a:t>
            </a:r>
            <a:endParaRPr lang="en-US" dirty="0"/>
          </a:p>
        </p:txBody>
      </p:sp>
      <p:sp>
        <p:nvSpPr>
          <p:cNvPr id="3" name="Subtitle 2"/>
          <p:cNvSpPr>
            <a:spLocks noGrp="1"/>
          </p:cNvSpPr>
          <p:nvPr>
            <p:ph type="subTitle" idx="1"/>
          </p:nvPr>
        </p:nvSpPr>
        <p:spPr/>
        <p:txBody>
          <a:bodyPr/>
          <a:lstStyle/>
          <a:p>
            <a:r>
              <a:rPr lang="en-US" dirty="0" smtClean="0"/>
              <a:t>9.MEH 2.1Identify causes and symptoms of depression and mental disorders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any given year, 20% of American children will be diagnosed with a mental illness</a:t>
            </a:r>
            <a:endParaRPr lang="en-US" dirty="0"/>
          </a:p>
        </p:txBody>
      </p:sp>
      <p:sp>
        <p:nvSpPr>
          <p:cNvPr id="3" name="Content Placeholder 2"/>
          <p:cNvSpPr>
            <a:spLocks noGrp="1"/>
          </p:cNvSpPr>
          <p:nvPr>
            <p:ph idx="1"/>
          </p:nvPr>
        </p:nvSpPr>
        <p:spPr/>
        <p:txBody>
          <a:bodyPr/>
          <a:lstStyle/>
          <a:p>
            <a:r>
              <a:rPr lang="en-US" dirty="0" smtClean="0"/>
              <a:t>There are many factors, including heredity and brain chemistry that might be involved in the development of a mental disorder. </a:t>
            </a:r>
          </a:p>
          <a:p>
            <a:r>
              <a:rPr lang="en-US" dirty="0" smtClean="0"/>
              <a:t>As such, many mental disorders can be effectively treated with medication, psychotherapy( a type of counseling), or a combination of both</a:t>
            </a:r>
          </a:p>
          <a:p>
            <a:endParaRPr lang="en-US" dirty="0"/>
          </a:p>
        </p:txBody>
      </p:sp>
    </p:spTree>
    <p:extLst>
      <p:ext uri="{BB962C8B-B14F-4D97-AF65-F5344CB8AC3E}">
        <p14:creationId xmlns:p14="http://schemas.microsoft.com/office/powerpoint/2010/main" val="85257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a:t>
            </a:r>
            <a:endParaRPr lang="en-US" dirty="0"/>
          </a:p>
        </p:txBody>
      </p:sp>
      <p:sp>
        <p:nvSpPr>
          <p:cNvPr id="3" name="Content Placeholder 2"/>
          <p:cNvSpPr>
            <a:spLocks noGrp="1"/>
          </p:cNvSpPr>
          <p:nvPr>
            <p:ph idx="1"/>
          </p:nvPr>
        </p:nvSpPr>
        <p:spPr/>
        <p:txBody>
          <a:bodyPr/>
          <a:lstStyle/>
          <a:p>
            <a:r>
              <a:rPr lang="en-US" dirty="0" smtClean="0"/>
              <a:t>Create a pamphlet about youth depression or one of the mental disorders that young people develop</a:t>
            </a:r>
          </a:p>
          <a:p>
            <a:r>
              <a:rPr lang="en-US" dirty="0" smtClean="0"/>
              <a:t>Include:</a:t>
            </a:r>
            <a:br>
              <a:rPr lang="en-US" dirty="0" smtClean="0"/>
            </a:br>
            <a:r>
              <a:rPr lang="en-US" dirty="0" smtClean="0"/>
              <a:t>Statistics about the illness or disorder</a:t>
            </a:r>
            <a:br>
              <a:rPr lang="en-US" dirty="0" smtClean="0"/>
            </a:br>
            <a:r>
              <a:rPr lang="en-US" dirty="0" smtClean="0"/>
              <a:t>Signs and symptoms</a:t>
            </a:r>
            <a:br>
              <a:rPr lang="en-US" dirty="0" smtClean="0"/>
            </a:br>
            <a:r>
              <a:rPr lang="en-US" dirty="0" smtClean="0"/>
              <a:t>Where or who to go for help</a:t>
            </a:r>
            <a:br>
              <a:rPr lang="en-US" dirty="0" smtClean="0"/>
            </a:br>
            <a:r>
              <a:rPr lang="en-US" dirty="0" smtClean="0"/>
              <a:t>Treatment for youth</a:t>
            </a:r>
            <a:endParaRPr lang="en-US" dirty="0"/>
          </a:p>
        </p:txBody>
      </p:sp>
    </p:spTree>
    <p:extLst>
      <p:ext uri="{BB962C8B-B14F-4D97-AF65-F5344CB8AC3E}">
        <p14:creationId xmlns:p14="http://schemas.microsoft.com/office/powerpoint/2010/main" val="157590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questions to research</a:t>
            </a:r>
            <a:endParaRPr lang="en-US" dirty="0"/>
          </a:p>
        </p:txBody>
      </p:sp>
      <p:sp>
        <p:nvSpPr>
          <p:cNvPr id="3" name="Content Placeholder 2"/>
          <p:cNvSpPr>
            <a:spLocks noGrp="1"/>
          </p:cNvSpPr>
          <p:nvPr>
            <p:ph idx="1"/>
          </p:nvPr>
        </p:nvSpPr>
        <p:spPr/>
        <p:txBody>
          <a:bodyPr>
            <a:normAutofit/>
          </a:bodyPr>
          <a:lstStyle/>
          <a:p>
            <a:r>
              <a:rPr lang="en-US" dirty="0" smtClean="0"/>
              <a:t>What percentage of adolescents may suffer from this disorder?</a:t>
            </a:r>
          </a:p>
          <a:p>
            <a:r>
              <a:rPr lang="en-US" dirty="0" smtClean="0"/>
              <a:t>Who can help these young people?</a:t>
            </a:r>
          </a:p>
          <a:p>
            <a:r>
              <a:rPr lang="en-US" dirty="0" smtClean="0"/>
              <a:t>What types of treatments have been found successful for treating youth?</a:t>
            </a:r>
          </a:p>
          <a:p>
            <a:r>
              <a:rPr lang="en-US" dirty="0" smtClean="0"/>
              <a:t>How many adolescents are actually receiving treatment for this disorder?</a:t>
            </a:r>
          </a:p>
          <a:p>
            <a:r>
              <a:rPr lang="en-US" dirty="0" smtClean="0"/>
              <a:t>Are there certain symptoms that are found more often in youth than adults?</a:t>
            </a:r>
          </a:p>
          <a:p>
            <a:r>
              <a:rPr lang="en-US" dirty="0" smtClean="0"/>
              <a:t>Target audience- high school youth</a:t>
            </a:r>
          </a:p>
          <a:p>
            <a:endParaRPr lang="en-US" dirty="0"/>
          </a:p>
        </p:txBody>
      </p:sp>
    </p:spTree>
    <p:extLst>
      <p:ext uri="{BB962C8B-B14F-4D97-AF65-F5344CB8AC3E}">
        <p14:creationId xmlns:p14="http://schemas.microsoft.com/office/powerpoint/2010/main" val="4184741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lstStyle/>
          <a:p>
            <a:r>
              <a:rPr lang="en-US" dirty="0" smtClean="0"/>
              <a:t>Create a list of 7 causes and 7 symptoms of depression- be creative and create a diverse list!</a:t>
            </a:r>
          </a:p>
          <a:p>
            <a:r>
              <a:rPr lang="en-US" dirty="0" smtClean="0"/>
              <a:t>Ask 3 individuals to rank each of the causes and symptoms from most common to least common. 1 is least common and 7 is most common</a:t>
            </a:r>
          </a:p>
          <a:p>
            <a:r>
              <a:rPr lang="en-US" dirty="0" smtClean="0"/>
              <a:t>After survey has been created, enter data into a “</a:t>
            </a:r>
            <a:r>
              <a:rPr lang="en-US" dirty="0" err="1" smtClean="0"/>
              <a:t>Wordle</a:t>
            </a:r>
            <a:r>
              <a:rPr lang="en-US" dirty="0" smtClean="0"/>
              <a:t>” </a:t>
            </a:r>
          </a:p>
          <a:p>
            <a:r>
              <a:rPr lang="en-US" dirty="0" smtClean="0">
                <a:hlinkClick r:id="rId2"/>
              </a:rPr>
              <a:t>www.wordle.net</a:t>
            </a:r>
            <a:r>
              <a:rPr lang="en-US" dirty="0" smtClean="0"/>
              <a:t/>
            </a:r>
            <a:br>
              <a:rPr lang="en-US" dirty="0" smtClean="0"/>
            </a:br>
            <a:r>
              <a:rPr lang="en-US" dirty="0" smtClean="0"/>
              <a:t>Be prepared to share findings—most common</a:t>
            </a:r>
            <a:endParaRPr lang="en-US" dirty="0"/>
          </a:p>
        </p:txBody>
      </p:sp>
    </p:spTree>
    <p:extLst>
      <p:ext uri="{BB962C8B-B14F-4D97-AF65-F5344CB8AC3E}">
        <p14:creationId xmlns:p14="http://schemas.microsoft.com/office/powerpoint/2010/main" val="934982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Do any of the results surprise you?</a:t>
            </a:r>
          </a:p>
          <a:p>
            <a:r>
              <a:rPr lang="en-US" dirty="0" smtClean="0"/>
              <a:t>Does the collected data match your own personal rankings? If not, what is different?</a:t>
            </a:r>
          </a:p>
          <a:p>
            <a:r>
              <a:rPr lang="en-US" dirty="0" smtClean="0"/>
              <a:t>Is it possible for two people to have the same cause for depression yet display completely different symptoms? How could this happen?</a:t>
            </a:r>
          </a:p>
          <a:p>
            <a:r>
              <a:rPr lang="en-US" dirty="0" smtClean="0"/>
              <a:t>How could stereotyping limit one’s ability to recognize the many causes and symptoms of depression? Does this data show any signs of stereotyping?</a:t>
            </a:r>
          </a:p>
          <a:p>
            <a:r>
              <a:rPr lang="en-US" dirty="0" smtClean="0"/>
              <a:t>Do you think there is one particular cause and/or symptom of depression that is often overlooked in our society? If so, why?</a:t>
            </a:r>
            <a:endParaRPr lang="en-US" dirty="0"/>
          </a:p>
        </p:txBody>
      </p:sp>
    </p:spTree>
    <p:extLst>
      <p:ext uri="{BB962C8B-B14F-4D97-AF65-F5344CB8AC3E}">
        <p14:creationId xmlns:p14="http://schemas.microsoft.com/office/powerpoint/2010/main" val="389092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Kyle’s Story</a:t>
            </a:r>
            <a:endParaRPr lang="en-US" dirty="0"/>
          </a:p>
        </p:txBody>
      </p:sp>
      <p:sp>
        <p:nvSpPr>
          <p:cNvPr id="3" name="Content Placeholder 2"/>
          <p:cNvSpPr>
            <a:spLocks noGrp="1"/>
          </p:cNvSpPr>
          <p:nvPr>
            <p:ph idx="1"/>
          </p:nvPr>
        </p:nvSpPr>
        <p:spPr/>
        <p:txBody>
          <a:bodyPr/>
          <a:lstStyle/>
          <a:p>
            <a:r>
              <a:rPr lang="en-US" dirty="0" smtClean="0"/>
              <a:t>Causes of his depression?</a:t>
            </a:r>
          </a:p>
          <a:p>
            <a:r>
              <a:rPr lang="en-US" dirty="0" smtClean="0"/>
              <a:t>Signs and symptoms of mental illness</a:t>
            </a:r>
          </a:p>
          <a:p>
            <a:r>
              <a:rPr lang="en-US" dirty="0" smtClean="0"/>
              <a:t>Do you think it was difficult for Kyle to seek help?</a:t>
            </a:r>
          </a:p>
          <a:p>
            <a:r>
              <a:rPr lang="en-US" dirty="0" smtClean="0"/>
              <a:t>How did the narrator of the story help Kyle through his freshman year?</a:t>
            </a:r>
          </a:p>
          <a:p>
            <a:r>
              <a:rPr lang="en-US" dirty="0" smtClean="0"/>
              <a:t>Did the narrator have any idea of the impact he made on Kyle’s outlook of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Phone Booth Activity</a:t>
            </a:r>
            <a:endParaRPr lang="en-US" dirty="0"/>
          </a:p>
        </p:txBody>
      </p:sp>
      <p:sp>
        <p:nvSpPr>
          <p:cNvPr id="3" name="Content Placeholder 2"/>
          <p:cNvSpPr>
            <a:spLocks noGrp="1"/>
          </p:cNvSpPr>
          <p:nvPr>
            <p:ph idx="1"/>
          </p:nvPr>
        </p:nvSpPr>
        <p:spPr/>
        <p:txBody>
          <a:bodyPr/>
          <a:lstStyle/>
          <a:p>
            <a:r>
              <a:rPr lang="en-US" dirty="0" smtClean="0"/>
              <a:t>Work in groups of 7</a:t>
            </a:r>
          </a:p>
          <a:p>
            <a:r>
              <a:rPr lang="en-US" dirty="0" smtClean="0"/>
              <a:t>Identify the continuum of the scenarios ranging from</a:t>
            </a:r>
            <a:br>
              <a:rPr lang="en-US" dirty="0" smtClean="0"/>
            </a:br>
            <a:r>
              <a:rPr lang="en-US" dirty="0" smtClean="0"/>
              <a:t>SAD------DEPRESSED-----SUICIDAL</a:t>
            </a:r>
          </a:p>
          <a:p>
            <a:r>
              <a:rPr lang="en-US" dirty="0" smtClean="0"/>
              <a:t>Place up on board your groups continuum</a:t>
            </a:r>
          </a:p>
          <a:p>
            <a:r>
              <a:rPr lang="en-US" dirty="0" smtClean="0"/>
              <a:t>Be prepared to discuss why you chose your order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 Booth</a:t>
            </a:r>
            <a:endParaRPr lang="en-US" dirty="0"/>
          </a:p>
        </p:txBody>
      </p:sp>
      <p:sp>
        <p:nvSpPr>
          <p:cNvPr id="3" name="Content Placeholder 2"/>
          <p:cNvSpPr>
            <a:spLocks noGrp="1"/>
          </p:cNvSpPr>
          <p:nvPr>
            <p:ph idx="1"/>
          </p:nvPr>
        </p:nvSpPr>
        <p:spPr/>
        <p:txBody>
          <a:bodyPr/>
          <a:lstStyle/>
          <a:p>
            <a:r>
              <a:rPr lang="en-US" dirty="0" smtClean="0"/>
              <a:t>Why do we all have different ideas about where to place these different situations along the continuum?</a:t>
            </a:r>
          </a:p>
          <a:p>
            <a:r>
              <a:rPr lang="en-US" dirty="0" smtClean="0"/>
              <a:t>Can two individuals react differently in the same situation? What makes the difference?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depression?</a:t>
            </a:r>
            <a:endParaRPr lang="en-US" dirty="0"/>
          </a:p>
        </p:txBody>
      </p:sp>
      <p:sp>
        <p:nvSpPr>
          <p:cNvPr id="3" name="Content Placeholder 2"/>
          <p:cNvSpPr>
            <a:spLocks noGrp="1"/>
          </p:cNvSpPr>
          <p:nvPr>
            <p:ph idx="1"/>
          </p:nvPr>
        </p:nvSpPr>
        <p:spPr/>
        <p:txBody>
          <a:bodyPr>
            <a:normAutofit/>
          </a:bodyPr>
          <a:lstStyle/>
          <a:p>
            <a:r>
              <a:rPr lang="en-US" dirty="0" smtClean="0"/>
              <a:t>People with major depressive disorder (clinical depression) are subject to a deep and long-lasting sense of sadness and loss of pleasure. </a:t>
            </a:r>
            <a:endParaRPr lang="en-US" dirty="0"/>
          </a:p>
          <a:p>
            <a:r>
              <a:rPr lang="en-US" dirty="0" smtClean="0"/>
              <a:t>Have feelings that disrupt your ability to work, play, eat, sleep and concentrate that last for weeks, months, or even years</a:t>
            </a:r>
          </a:p>
          <a:p>
            <a:r>
              <a:rPr lang="en-US" dirty="0" smtClean="0"/>
              <a:t>It can be treated</a:t>
            </a:r>
          </a:p>
          <a:p>
            <a:r>
              <a:rPr lang="en-US" dirty="0" smtClean="0"/>
              <a:t>Clinical depression can also be an illness when the feelings of sadness, hopelessness and despair persist and interfere with an individual’s ability to function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can we deal with depression/stress?</a:t>
            </a:r>
            <a:endParaRPr lang="en-US" dirty="0"/>
          </a:p>
        </p:txBody>
      </p:sp>
      <p:sp>
        <p:nvSpPr>
          <p:cNvPr id="3" name="Content Placeholder 2"/>
          <p:cNvSpPr>
            <a:spLocks noGrp="1"/>
          </p:cNvSpPr>
          <p:nvPr>
            <p:ph idx="1"/>
          </p:nvPr>
        </p:nvSpPr>
        <p:spPr/>
        <p:txBody>
          <a:bodyPr/>
          <a:lstStyle/>
          <a:p>
            <a:r>
              <a:rPr lang="en-US" dirty="0" smtClean="0"/>
              <a:t>With partners:</a:t>
            </a:r>
          </a:p>
          <a:p>
            <a:r>
              <a:rPr lang="en-US" dirty="0" smtClean="0"/>
              <a:t>Identify </a:t>
            </a:r>
            <a:r>
              <a:rPr lang="en-US" dirty="0" smtClean="0"/>
              <a:t>a situation where it may lead to depression or worse for someone of your age.</a:t>
            </a:r>
          </a:p>
          <a:p>
            <a:r>
              <a:rPr lang="en-US" dirty="0" smtClean="0"/>
              <a:t>Identify as many positive ways for a teen to cope with that situation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1143000"/>
          </a:xfrm>
        </p:spPr>
        <p:txBody>
          <a:bodyPr/>
          <a:lstStyle/>
          <a:p>
            <a:r>
              <a:rPr lang="en-US" dirty="0" smtClean="0"/>
              <a:t>Dealing with stress</a:t>
            </a:r>
            <a:endParaRPr lang="en-US" dirty="0"/>
          </a:p>
        </p:txBody>
      </p:sp>
      <p:sp>
        <p:nvSpPr>
          <p:cNvPr id="3" name="Content Placeholder 2"/>
          <p:cNvSpPr>
            <a:spLocks noGrp="1"/>
          </p:cNvSpPr>
          <p:nvPr>
            <p:ph idx="1"/>
          </p:nvPr>
        </p:nvSpPr>
        <p:spPr>
          <a:xfrm>
            <a:off x="228600" y="1676400"/>
            <a:ext cx="8229600" cy="4709160"/>
          </a:xfrm>
        </p:spPr>
        <p:txBody>
          <a:bodyPr/>
          <a:lstStyle/>
          <a:p>
            <a:r>
              <a:rPr lang="en-US" dirty="0" smtClean="0"/>
              <a:t>Taking care of our bodies</a:t>
            </a:r>
            <a:br>
              <a:rPr lang="en-US" dirty="0" smtClean="0"/>
            </a:br>
            <a:r>
              <a:rPr lang="en-US" dirty="0" smtClean="0"/>
              <a:t>-Eat healthy</a:t>
            </a:r>
            <a:br>
              <a:rPr lang="en-US" dirty="0" smtClean="0"/>
            </a:br>
            <a:r>
              <a:rPr lang="en-US" dirty="0" smtClean="0"/>
              <a:t>-Get enough sleep</a:t>
            </a:r>
            <a:br>
              <a:rPr lang="en-US" dirty="0" smtClean="0"/>
            </a:br>
            <a:r>
              <a:rPr lang="en-US" dirty="0" smtClean="0"/>
              <a:t>-Exercise</a:t>
            </a:r>
          </a:p>
          <a:p>
            <a:r>
              <a:rPr lang="en-US" dirty="0" smtClean="0"/>
              <a:t>Ask for help when you need it</a:t>
            </a:r>
          </a:p>
          <a:p>
            <a:r>
              <a:rPr lang="en-US" dirty="0" smtClean="0"/>
              <a:t>Don’t be too hard on self</a:t>
            </a:r>
          </a:p>
          <a:p>
            <a:r>
              <a:rPr lang="en-US" dirty="0" smtClean="0"/>
              <a:t>Determine if the stressor is within your control</a:t>
            </a:r>
          </a:p>
          <a:p>
            <a:r>
              <a:rPr lang="en-US" dirty="0" smtClean="0"/>
              <a:t>Adopt a pet</a:t>
            </a:r>
          </a:p>
        </p:txBody>
      </p:sp>
      <p:pic>
        <p:nvPicPr>
          <p:cNvPr id="4" name="Picture 3" descr="IMG_0049[1].jpg"/>
          <p:cNvPicPr>
            <a:picLocks noChangeAspect="1"/>
          </p:cNvPicPr>
          <p:nvPr/>
        </p:nvPicPr>
        <p:blipFill>
          <a:blip r:embed="rId2" cstate="print"/>
          <a:stretch>
            <a:fillRect/>
          </a:stretch>
        </p:blipFill>
        <p:spPr>
          <a:xfrm>
            <a:off x="5872229" y="228600"/>
            <a:ext cx="3271771" cy="3962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Stress</a:t>
            </a:r>
            <a:endParaRPr lang="en-US" dirty="0"/>
          </a:p>
        </p:txBody>
      </p:sp>
      <p:sp>
        <p:nvSpPr>
          <p:cNvPr id="3" name="Content Placeholder 2"/>
          <p:cNvSpPr>
            <a:spLocks noGrp="1"/>
          </p:cNvSpPr>
          <p:nvPr>
            <p:ph idx="1"/>
          </p:nvPr>
        </p:nvSpPr>
        <p:spPr/>
        <p:txBody>
          <a:bodyPr/>
          <a:lstStyle/>
          <a:p>
            <a:r>
              <a:rPr lang="en-US" dirty="0" smtClean="0"/>
              <a:t>Medication: After a thorough physical and diagnostic evaluation, medications is often used in the treatment of depression and other mental disorders. </a:t>
            </a:r>
          </a:p>
          <a:p>
            <a:r>
              <a:rPr lang="en-US" dirty="0" smtClean="0"/>
              <a:t>Doctors consider the type of depression or disorder the patient suffers from, other medications he or she is taking, age and how well he or she will deal with the side effects</a:t>
            </a:r>
          </a:p>
          <a:p>
            <a:r>
              <a:rPr lang="en-US" dirty="0" smtClean="0"/>
              <a:t>Some cases, patients have to try three, four or more medications before one works</a:t>
            </a:r>
            <a:endParaRPr lang="en-US" dirty="0"/>
          </a:p>
        </p:txBody>
      </p:sp>
    </p:spTree>
    <p:extLst>
      <p:ext uri="{BB962C8B-B14F-4D97-AF65-F5344CB8AC3E}">
        <p14:creationId xmlns:p14="http://schemas.microsoft.com/office/powerpoint/2010/main" val="3829375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Serious stressors can become overwhelming when we are not equipped with good coping skills.</a:t>
            </a:r>
          </a:p>
          <a:p>
            <a:r>
              <a:rPr lang="en-US" dirty="0" smtClean="0"/>
              <a:t>Not only do we need to be able to recognize signs of depression in our friends, we also need to recognize those signs in our own behaviors.</a:t>
            </a:r>
          </a:p>
          <a:p>
            <a:r>
              <a:rPr lang="en-US" dirty="0" smtClean="0"/>
              <a:t>When this happens, we can and must reach out for help</a:t>
            </a:r>
            <a:endParaRPr lang="en-US" dirty="0"/>
          </a:p>
        </p:txBody>
      </p:sp>
    </p:spTree>
    <p:extLst>
      <p:ext uri="{BB962C8B-B14F-4D97-AF65-F5344CB8AC3E}">
        <p14:creationId xmlns:p14="http://schemas.microsoft.com/office/powerpoint/2010/main" val="36998649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TotalTime>
  <Words>691</Words>
  <Application>Microsoft Office PowerPoint</Application>
  <PresentationFormat>On-screen Show (4:3)</PresentationFormat>
  <Paragraphs>62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Depression</vt:lpstr>
      <vt:lpstr>Kyle’s Story</vt:lpstr>
      <vt:lpstr>Phone Booth Activity</vt:lpstr>
      <vt:lpstr>Phone Booth</vt:lpstr>
      <vt:lpstr>What is depression?</vt:lpstr>
      <vt:lpstr>How can we deal with depression/stress?</vt:lpstr>
      <vt:lpstr>Dealing with stress</vt:lpstr>
      <vt:lpstr>Dealing with Stress</vt:lpstr>
      <vt:lpstr>PowerPoint Presentation</vt:lpstr>
      <vt:lpstr>In any given year, 20% of American children will be diagnosed with a mental illness</vt:lpstr>
      <vt:lpstr>Guided Practice</vt:lpstr>
      <vt:lpstr>Basic questions to research</vt:lpstr>
      <vt:lpstr>Independent Practice</vt:lpstr>
      <vt:lpstr>Reflection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Depression</dc:title>
  <dc:creator>kailynv.lockie</dc:creator>
  <cp:lastModifiedBy>Lockie, Kailyn V.</cp:lastModifiedBy>
  <cp:revision>12</cp:revision>
  <dcterms:created xsi:type="dcterms:W3CDTF">2015-01-23T17:21:42Z</dcterms:created>
  <dcterms:modified xsi:type="dcterms:W3CDTF">2015-01-30T00:37:56Z</dcterms:modified>
</cp:coreProperties>
</file>