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9"/>
  </p:notesMasterIdLst>
  <p:handoutMasterIdLst>
    <p:handoutMasterId r:id="rId50"/>
  </p:handoutMasterIdLst>
  <p:sldIdLst>
    <p:sldId id="256" r:id="rId3"/>
    <p:sldId id="258" r:id="rId4"/>
    <p:sldId id="257"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5" r:id="rId18"/>
    <p:sldId id="273" r:id="rId19"/>
    <p:sldId id="277" r:id="rId20"/>
    <p:sldId id="276" r:id="rId21"/>
    <p:sldId id="308" r:id="rId22"/>
    <p:sldId id="309" r:id="rId23"/>
    <p:sldId id="284" r:id="rId24"/>
    <p:sldId id="298" r:id="rId25"/>
    <p:sldId id="300" r:id="rId26"/>
    <p:sldId id="279" r:id="rId27"/>
    <p:sldId id="285" r:id="rId28"/>
    <p:sldId id="282" r:id="rId29"/>
    <p:sldId id="286" r:id="rId30"/>
    <p:sldId id="287" r:id="rId31"/>
    <p:sldId id="280" r:id="rId32"/>
    <p:sldId id="281" r:id="rId33"/>
    <p:sldId id="288" r:id="rId34"/>
    <p:sldId id="289" r:id="rId35"/>
    <p:sldId id="290" r:id="rId36"/>
    <p:sldId id="310" r:id="rId37"/>
    <p:sldId id="291" r:id="rId38"/>
    <p:sldId id="283" r:id="rId39"/>
    <p:sldId id="292" r:id="rId40"/>
    <p:sldId id="293" r:id="rId41"/>
    <p:sldId id="294" r:id="rId42"/>
    <p:sldId id="295" r:id="rId43"/>
    <p:sldId id="264" r:id="rId44"/>
    <p:sldId id="297" r:id="rId45"/>
    <p:sldId id="296" r:id="rId46"/>
    <p:sldId id="299"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103" d="100"/>
          <a:sy n="103" d="100"/>
        </p:scale>
        <p:origin x="234" y="102"/>
      </p:cViewPr>
      <p:guideLst>
        <p:guide orient="horz" pos="2160"/>
        <p:guide pos="2880"/>
      </p:guideLst>
    </p:cSldViewPr>
  </p:slideViewPr>
  <p:outlineViewPr>
    <p:cViewPr>
      <p:scale>
        <a:sx n="33" d="100"/>
        <a:sy n="33" d="100"/>
      </p:scale>
      <p:origin x="48" y="41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9F3378-4425-49B3-82A1-B8D13B3C8F6C}" type="datetimeFigureOut">
              <a:rPr lang="en-US" smtClean="0"/>
              <a:pPr/>
              <a:t>5/16/2016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2ECFF6-26E8-45C5-9A49-7BD714F80ED4}" type="slidenum">
              <a:rPr lang="en-US" smtClean="0"/>
              <a:pPr/>
              <a:t>‹#›</a:t>
            </a:fld>
            <a:endParaRPr lang="en-US"/>
          </a:p>
        </p:txBody>
      </p:sp>
    </p:spTree>
    <p:extLst>
      <p:ext uri="{BB962C8B-B14F-4D97-AF65-F5344CB8AC3E}">
        <p14:creationId xmlns:p14="http://schemas.microsoft.com/office/powerpoint/2010/main" val="1385849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68381-14F7-430D-956C-92CF8AEACEF1}" type="datetimeFigureOut">
              <a:rPr lang="en-US" smtClean="0"/>
              <a:pPr/>
              <a:t>5/16/2016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4870-9727-4550-9D1A-FEE69B4BA578}" type="slidenum">
              <a:rPr lang="en-US" smtClean="0"/>
              <a:pPr/>
              <a:t>‹#›</a:t>
            </a:fld>
            <a:endParaRPr lang="en-US"/>
          </a:p>
        </p:txBody>
      </p:sp>
    </p:spTree>
    <p:extLst>
      <p:ext uri="{BB962C8B-B14F-4D97-AF65-F5344CB8AC3E}">
        <p14:creationId xmlns:p14="http://schemas.microsoft.com/office/powerpoint/2010/main" val="72073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4870-9727-4550-9D1A-FEE69B4BA578}" type="slidenum">
              <a:rPr lang="en-US" smtClean="0"/>
              <a:pPr/>
              <a:t>1</a:t>
            </a:fld>
            <a:endParaRPr lang="en-US"/>
          </a:p>
        </p:txBody>
      </p:sp>
    </p:spTree>
    <p:extLst>
      <p:ext uri="{BB962C8B-B14F-4D97-AF65-F5344CB8AC3E}">
        <p14:creationId xmlns:p14="http://schemas.microsoft.com/office/powerpoint/2010/main" val="2918786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F85967-E98B-451F-8C84-BC682C34680B}" type="datetimeFigureOut">
              <a:rPr lang="en-US" smtClean="0"/>
              <a:pPr/>
              <a:t>5/16/2016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9ADA06-FE1E-4830-B8A5-CBA1B2A3A7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9ADA06-FE1E-4830-B8A5-CBA1B2A3A7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9ADA06-FE1E-4830-B8A5-CBA1B2A3A7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65264F-A78F-4E55-8A99-EC33263CADE1}"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80156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2890793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4181036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631676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F3F30C1-ABEE-40A8-B2F1-193E1A92228B}" type="datetimeFigureOut">
              <a:rPr lang="en-US" smtClean="0">
                <a:solidFill>
                  <a:srgbClr val="438086"/>
                </a:solidFill>
              </a:rPr>
              <a:pPr/>
              <a:t>5/16/2016</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C165264F-A78F-4E55-8A99-EC33263CADE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266155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3327134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706936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112297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9ADA06-FE1E-4830-B8A5-CBA1B2A3A72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253492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255453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C165264F-A78F-4E55-8A99-EC33263CADE1}" type="slidenum">
              <a:rPr lang="en-US" smtClean="0"/>
              <a:pPr/>
              <a:t>‹#›</a:t>
            </a:fld>
            <a:endParaRPr lang="en-US"/>
          </a:p>
        </p:txBody>
      </p:sp>
    </p:spTree>
    <p:extLst>
      <p:ext uri="{BB962C8B-B14F-4D97-AF65-F5344CB8AC3E}">
        <p14:creationId xmlns:p14="http://schemas.microsoft.com/office/powerpoint/2010/main" val="278482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9ADA06-FE1E-4830-B8A5-CBA1B2A3A72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9ADA06-FE1E-4830-B8A5-CBA1B2A3A72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39ADA06-FE1E-4830-B8A5-CBA1B2A3A7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39ADA06-FE1E-4830-B8A5-CBA1B2A3A72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F85967-E98B-451F-8C84-BC682C34680B}" type="datetimeFigureOut">
              <a:rPr lang="en-US" smtClean="0"/>
              <a:pPr/>
              <a:t>5/16/2016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39ADA06-FE1E-4830-B8A5-CBA1B2A3A7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F85967-E98B-451F-8C84-BC682C34680B}" type="datetimeFigureOut">
              <a:rPr lang="en-US" smtClean="0"/>
              <a:pPr/>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9ADA06-FE1E-4830-B8A5-CBA1B2A3A7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F85967-E98B-451F-8C84-BC682C34680B}" type="datetimeFigureOut">
              <a:rPr lang="en-US" smtClean="0"/>
              <a:pPr/>
              <a:t>5/16/2016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9ADA06-FE1E-4830-B8A5-CBA1B2A3A72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F85967-E98B-451F-8C84-BC682C34680B}" type="datetimeFigureOut">
              <a:rPr lang="en-US" smtClean="0"/>
              <a:pPr/>
              <a:t>5/16/2016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9ADA06-FE1E-4830-B8A5-CBA1B2A3A7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F3F30C1-ABEE-40A8-B2F1-193E1A92228B}" type="datetimeFigureOut">
              <a:rPr lang="en-US" smtClean="0">
                <a:solidFill>
                  <a:srgbClr val="438086"/>
                </a:solidFill>
              </a:rPr>
              <a:pPr/>
              <a:t>5/16/2016</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65264F-A78F-4E55-8A99-EC33263CADE1}" type="slidenum">
              <a:rPr lang="en-US" smtClean="0"/>
              <a:pPr/>
              <a:t>‹#›</a:t>
            </a:fld>
            <a:endParaRPr lang="en-US"/>
          </a:p>
        </p:txBody>
      </p:sp>
    </p:spTree>
    <p:extLst>
      <p:ext uri="{BB962C8B-B14F-4D97-AF65-F5344CB8AC3E}">
        <p14:creationId xmlns:p14="http://schemas.microsoft.com/office/powerpoint/2010/main" val="1307566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pp.discoveryeducation.com/player/view/assetGuid/7D773D69-A9C7-461E-9091-8790DD4634D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q=http://www.riskmanagement365.com/tag/binge-drinking/&amp;sa=U&amp;ei=Lso3VaOiBIqgNrilhNAH&amp;ved=0CCIQ9QEwBg&amp;usg=AFQjCNFJH_pRrJP6PP_LjcWdLMCZfXjUOQ"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DHr4ENgUiQ" TargetMode="External"/><Relationship Id="rId2" Type="http://schemas.openxmlformats.org/officeDocument/2006/relationships/hyperlink" Target="http://fsd79.schoolwires.net/cms/lib/IL01001571/Centricity/Domain/547/Poem%20for%20review-study%20session.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oNrh0uILyUQ&amp;feature=endscreen&amp;NR=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Blood_alcohol_content" TargetMode="External"/><Relationship Id="rId2" Type="http://schemas.openxmlformats.org/officeDocument/2006/relationships/hyperlink" Target="http://www.intox.com/wheel/drinkwheel.asp"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ATOD Lesson 2</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9.ATOD 2. Apply risk reduction behaviors to protect self and others from alcohol, tobacco and other drug</a:t>
            </a:r>
          </a:p>
          <a:p>
            <a:r>
              <a:rPr lang="en-US" dirty="0" smtClean="0"/>
              <a:t>9.ATOD 2.1 Identify ways to avoid riding in a car or engaging in other risky behaviors with someone who is under the influence of alcohol or other drugs</a:t>
            </a:r>
          </a:p>
          <a:p>
            <a:r>
              <a:rPr lang="en-US" dirty="0" smtClean="0"/>
              <a:t>9.ATOD. 2.2 Use strategies for avoiding binge drinking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Unintentional injuries</a:t>
            </a:r>
          </a:p>
          <a:p>
            <a:r>
              <a:rPr lang="en-US" dirty="0" smtClean="0"/>
              <a:t>Get into a physical fight- 17.1% of students have gotten into trouble with their family or friends, missed school, or gotten into fights, while using alcohol or drugs</a:t>
            </a:r>
          </a:p>
          <a:p>
            <a:r>
              <a:rPr lang="en-US" dirty="0" smtClean="0"/>
              <a:t>Unwanted, unplanned, or unprotected sexual activity- 25.3% among students who had sexual intercourse during the past 3 months drank alcohol or used drugs before last sexual intercourse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047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Dating abuse</a:t>
            </a:r>
          </a:p>
          <a:p>
            <a:r>
              <a:rPr lang="en-US" dirty="0" smtClean="0"/>
              <a:t>Sexual Assault</a:t>
            </a:r>
          </a:p>
          <a:p>
            <a:r>
              <a:rPr lang="en-US" dirty="0" smtClean="0"/>
              <a:t>Abuse of other drugs</a:t>
            </a:r>
          </a:p>
          <a:p>
            <a:r>
              <a:rPr lang="en-US" dirty="0" smtClean="0"/>
              <a:t>Higher risk of suicide or homicide- alcohol is involved in over 50% of all homicides and suicides</a:t>
            </a:r>
          </a:p>
          <a:p>
            <a:endParaRPr lang="en-US" dirty="0" smtClean="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42662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133600"/>
            <a:ext cx="8229600" cy="1143000"/>
          </a:xfrm>
        </p:spPr>
        <p:txBody>
          <a:bodyPr>
            <a:normAutofit fontScale="90000"/>
          </a:bodyPr>
          <a:lstStyle/>
          <a:p>
            <a:r>
              <a:rPr lang="en-US" dirty="0" smtClean="0"/>
              <a:t>21% of high school students rode in a car or other vehicle driven by someone who had been drinking alcohol one or more times during the past 30 days</a:t>
            </a:r>
            <a:endParaRPr lang="en-US" dirty="0"/>
          </a:p>
        </p:txBody>
      </p:sp>
    </p:spTree>
    <p:extLst>
      <p:ext uri="{BB962C8B-B14F-4D97-AF65-F5344CB8AC3E}">
        <p14:creationId xmlns:p14="http://schemas.microsoft.com/office/powerpoint/2010/main" val="2053124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514600"/>
            <a:ext cx="8229600" cy="1143000"/>
          </a:xfrm>
        </p:spPr>
        <p:txBody>
          <a:bodyPr>
            <a:normAutofit fontScale="90000"/>
          </a:bodyPr>
          <a:lstStyle/>
          <a:p>
            <a:r>
              <a:rPr lang="en-US" dirty="0" smtClean="0"/>
              <a:t>6.3% of high school students drove a car or other vehicle when they had been drinking alcohol one or more times during the past 30 days</a:t>
            </a:r>
            <a:endParaRPr lang="en-US" dirty="0"/>
          </a:p>
        </p:txBody>
      </p:sp>
    </p:spTree>
    <p:extLst>
      <p:ext uri="{BB962C8B-B14F-4D97-AF65-F5344CB8AC3E}">
        <p14:creationId xmlns:p14="http://schemas.microsoft.com/office/powerpoint/2010/main" val="1874861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Male students were more likely than female students to drive a car or other vehicle when they had been drinking alcohol one or more times during the past 30 days</a:t>
            </a:r>
            <a:endParaRPr lang="en-US" dirty="0"/>
          </a:p>
        </p:txBody>
      </p:sp>
      <p:sp>
        <p:nvSpPr>
          <p:cNvPr id="3" name="Title 2"/>
          <p:cNvSpPr>
            <a:spLocks noGrp="1"/>
          </p:cNvSpPr>
          <p:nvPr>
            <p:ph type="title"/>
          </p:nvPr>
        </p:nvSpPr>
        <p:spPr/>
        <p:txBody>
          <a:bodyPr/>
          <a:lstStyle/>
          <a:p>
            <a:r>
              <a:rPr lang="en-US" dirty="0" smtClean="0"/>
              <a:t>8.4% vs. 4%</a:t>
            </a:r>
            <a:endParaRPr lang="en-US" dirty="0"/>
          </a:p>
        </p:txBody>
      </p:sp>
    </p:spTree>
    <p:extLst>
      <p:ext uri="{BB962C8B-B14F-4D97-AF65-F5344CB8AC3E}">
        <p14:creationId xmlns:p14="http://schemas.microsoft.com/office/powerpoint/2010/main" val="1467548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981200"/>
            <a:ext cx="8229600" cy="1143000"/>
          </a:xfrm>
        </p:spPr>
        <p:txBody>
          <a:bodyPr>
            <a:normAutofit fontScale="90000"/>
          </a:bodyPr>
          <a:lstStyle/>
          <a:p>
            <a:r>
              <a:rPr lang="en-US" dirty="0" smtClean="0"/>
              <a:t>17.6% of students had 5 or more drinks of alcohol in a row, within a couple of hours, on or more of the past 30 days</a:t>
            </a:r>
            <a:endParaRPr lang="en-US" dirty="0"/>
          </a:p>
        </p:txBody>
      </p:sp>
    </p:spTree>
    <p:extLst>
      <p:ext uri="{BB962C8B-B14F-4D97-AF65-F5344CB8AC3E}">
        <p14:creationId xmlns:p14="http://schemas.microsoft.com/office/powerpoint/2010/main" val="3521202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Illegal for anyone under 21 to purchase and possess alcohol</a:t>
            </a:r>
          </a:p>
          <a:p>
            <a:endParaRPr lang="en-US" dirty="0" smtClean="0"/>
          </a:p>
          <a:p>
            <a:r>
              <a:rPr lang="en-US" dirty="0" smtClean="0"/>
              <a:t>Criminal DUI offense for drivers under the age of 21 to drive with even a small amount of alcohol in their system</a:t>
            </a:r>
          </a:p>
          <a:p>
            <a:endParaRPr lang="en-US" dirty="0" smtClean="0"/>
          </a:p>
          <a:p>
            <a:r>
              <a:rPr lang="en-US" dirty="0" smtClean="0"/>
              <a:t>Why? 1/3 of teenage deaths result from motor vehicle accidents, with 35% of fatalities are alcohol related</a:t>
            </a:r>
          </a:p>
          <a:p>
            <a:endParaRPr lang="en-US" dirty="0"/>
          </a:p>
        </p:txBody>
      </p:sp>
      <p:sp>
        <p:nvSpPr>
          <p:cNvPr id="3" name="Title 2"/>
          <p:cNvSpPr>
            <a:spLocks noGrp="1"/>
          </p:cNvSpPr>
          <p:nvPr>
            <p:ph type="title"/>
          </p:nvPr>
        </p:nvSpPr>
        <p:spPr/>
        <p:txBody>
          <a:bodyPr/>
          <a:lstStyle/>
          <a:p>
            <a:r>
              <a:rPr lang="en-US" dirty="0" smtClean="0"/>
              <a:t>Zero Tolerance Law</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 write the questions on notebook paper:</a:t>
            </a:r>
          </a:p>
          <a:p>
            <a:pPr marL="624078" indent="-514350">
              <a:buAutoNum type="arabicPeriod"/>
            </a:pPr>
            <a:r>
              <a:rPr lang="en-US" dirty="0" smtClean="0"/>
              <a:t>What are your feelings about the two father’s actions about holding the under-aged drinking party for their daughters?</a:t>
            </a:r>
          </a:p>
          <a:p>
            <a:pPr marL="624078" indent="-514350">
              <a:buAutoNum type="arabicPeriod"/>
            </a:pPr>
            <a:r>
              <a:rPr lang="en-US" dirty="0" smtClean="0"/>
              <a:t>What did the research study show about the two teenage brains?</a:t>
            </a:r>
          </a:p>
          <a:p>
            <a:pPr marL="624078" indent="-514350">
              <a:buAutoNum type="arabicPeriod"/>
            </a:pPr>
            <a:r>
              <a:rPr lang="en-US" dirty="0" smtClean="0"/>
              <a:t>What were the results of K.T.’s drinking?</a:t>
            </a:r>
          </a:p>
          <a:p>
            <a:pPr marL="624078" indent="-514350">
              <a:buAutoNum type="arabicPeriod"/>
            </a:pPr>
            <a:r>
              <a:rPr lang="en-US" dirty="0" smtClean="0"/>
              <a:t>What are the long term affects of drinking for teenagers?</a:t>
            </a:r>
            <a:endParaRPr lang="en-US" dirty="0"/>
          </a:p>
        </p:txBody>
      </p:sp>
      <p:sp>
        <p:nvSpPr>
          <p:cNvPr id="3" name="Title 2"/>
          <p:cNvSpPr>
            <a:spLocks noGrp="1"/>
          </p:cNvSpPr>
          <p:nvPr>
            <p:ph type="title"/>
          </p:nvPr>
        </p:nvSpPr>
        <p:spPr/>
        <p:txBody>
          <a:bodyPr>
            <a:normAutofit/>
          </a:bodyPr>
          <a:lstStyle/>
          <a:p>
            <a:r>
              <a:rPr lang="en-US" dirty="0" smtClean="0"/>
              <a:t>Reality Matters</a:t>
            </a:r>
            <a:endParaRPr lang="en-US" dirty="0"/>
          </a:p>
        </p:txBody>
      </p:sp>
    </p:spTree>
    <p:extLst>
      <p:ext uri="{BB962C8B-B14F-4D97-AF65-F5344CB8AC3E}">
        <p14:creationId xmlns:p14="http://schemas.microsoft.com/office/powerpoint/2010/main" val="952819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http://app.discoveryeducation.com/player/view/assetGuid/7D773D69-A9C7-461E-9091-8790DD4634D6</a:t>
            </a:r>
            <a:endParaRPr lang="en-US" dirty="0" smtClean="0"/>
          </a:p>
          <a:p>
            <a:endParaRPr lang="en-US" dirty="0"/>
          </a:p>
        </p:txBody>
      </p:sp>
      <p:sp>
        <p:nvSpPr>
          <p:cNvPr id="3" name="Title 2"/>
          <p:cNvSpPr>
            <a:spLocks noGrp="1"/>
          </p:cNvSpPr>
          <p:nvPr>
            <p:ph type="title"/>
          </p:nvPr>
        </p:nvSpPr>
        <p:spPr/>
        <p:txBody>
          <a:bodyPr/>
          <a:lstStyle/>
          <a:p>
            <a:r>
              <a:rPr lang="en-US" dirty="0" smtClean="0"/>
              <a:t>Reality Matters Video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complete part 1 of your situation</a:t>
            </a:r>
          </a:p>
          <a:p>
            <a:r>
              <a:rPr lang="en-US" dirty="0" smtClean="0"/>
              <a:t>When finished, find a partner that has the opposite part and share</a:t>
            </a:r>
          </a:p>
          <a:p>
            <a:endParaRPr lang="en-US" dirty="0"/>
          </a:p>
          <a:p>
            <a:r>
              <a:rPr lang="en-US" dirty="0" smtClean="0"/>
              <a:t>Your part must be at least 6 sentences and answer all the questions!</a:t>
            </a:r>
          </a:p>
          <a:p>
            <a:pPr>
              <a:buNone/>
            </a:pPr>
            <a:endParaRPr lang="en-US" dirty="0" smtClean="0"/>
          </a:p>
        </p:txBody>
      </p:sp>
      <p:sp>
        <p:nvSpPr>
          <p:cNvPr id="3" name="Title 2"/>
          <p:cNvSpPr>
            <a:spLocks noGrp="1"/>
          </p:cNvSpPr>
          <p:nvPr>
            <p:ph type="title"/>
          </p:nvPr>
        </p:nvSpPr>
        <p:spPr/>
        <p:txBody>
          <a:bodyPr/>
          <a:lstStyle/>
          <a:p>
            <a:r>
              <a:rPr lang="en-US" dirty="0" smtClean="0"/>
              <a:t>What Would You Do Warm Up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Today we are going to analyze the risks involved in consuming alcohol and/or drugs and operating an automobile and identify ways to avoid riding with someone or engaging in other risky behaviors with someone who is under the influence of alcohol or other drugs.</a:t>
            </a:r>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1. Alcohol is a stimulant</a:t>
            </a:r>
          </a:p>
          <a:p>
            <a:r>
              <a:rPr lang="en-US" sz="2400" dirty="0" smtClean="0"/>
              <a:t>2. </a:t>
            </a:r>
            <a:r>
              <a:rPr lang="en-US" sz="2400" dirty="0"/>
              <a:t>Under the influence of alcohol, everything may appear to be fuzzy; drinkers may slur their words </a:t>
            </a:r>
            <a:r>
              <a:rPr lang="en-US" sz="2400" dirty="0" smtClean="0"/>
              <a:t>and have </a:t>
            </a:r>
            <a:r>
              <a:rPr lang="en-US" sz="2400" dirty="0"/>
              <a:t>difficulty hearing, tasting, and smelling</a:t>
            </a:r>
            <a:r>
              <a:rPr lang="en-US" sz="2400" dirty="0" smtClean="0"/>
              <a:t>.</a:t>
            </a:r>
          </a:p>
          <a:p>
            <a:r>
              <a:rPr lang="en-US" sz="2400" dirty="0" smtClean="0"/>
              <a:t> 3. </a:t>
            </a:r>
            <a:r>
              <a:rPr lang="en-US" sz="2400" dirty="0"/>
              <a:t>Under the influence of alcohol, a drinker’s ability to think, speak, and move may slow way down</a:t>
            </a:r>
            <a:r>
              <a:rPr lang="en-US" sz="2400" dirty="0" smtClean="0"/>
              <a:t>.</a:t>
            </a:r>
          </a:p>
          <a:p>
            <a:r>
              <a:rPr lang="en-US" sz="2400" dirty="0" smtClean="0"/>
              <a:t>4. </a:t>
            </a:r>
            <a:r>
              <a:rPr lang="en-US" sz="2400" dirty="0"/>
              <a:t>Under the influence of alcohol, drinkers are usually calm, thoughtful, and easygoing</a:t>
            </a:r>
            <a:r>
              <a:rPr lang="en-US" sz="2400" dirty="0" smtClean="0"/>
              <a:t>.</a:t>
            </a:r>
          </a:p>
          <a:p>
            <a:r>
              <a:rPr lang="en-US" sz="2400" dirty="0" smtClean="0"/>
              <a:t>5. </a:t>
            </a:r>
            <a:r>
              <a:rPr lang="en-US" sz="2400" dirty="0"/>
              <a:t>Alcohol will help a person </a:t>
            </a:r>
            <a:r>
              <a:rPr lang="en-US" sz="2400" dirty="0" smtClean="0"/>
              <a:t>sleep.</a:t>
            </a:r>
          </a:p>
          <a:p>
            <a:r>
              <a:rPr lang="en-US" sz="2400" dirty="0" smtClean="0"/>
              <a:t>6. </a:t>
            </a:r>
            <a:r>
              <a:rPr lang="en-US" sz="2400" dirty="0"/>
              <a:t>People attending a winter football game should drink alcohol to keep warm.</a:t>
            </a:r>
            <a:endParaRPr lang="en-US" sz="2400" dirty="0" smtClean="0"/>
          </a:p>
        </p:txBody>
      </p:sp>
      <p:sp>
        <p:nvSpPr>
          <p:cNvPr id="3" name="Title 2"/>
          <p:cNvSpPr>
            <a:spLocks noGrp="1"/>
          </p:cNvSpPr>
          <p:nvPr>
            <p:ph type="title"/>
          </p:nvPr>
        </p:nvSpPr>
        <p:spPr/>
        <p:txBody>
          <a:bodyPr>
            <a:normAutofit fontScale="90000"/>
          </a:bodyPr>
          <a:lstStyle/>
          <a:p>
            <a:r>
              <a:rPr lang="en-US" dirty="0" smtClean="0"/>
              <a:t>Warm up: Answer the following ?’s on ATOD Notes- TRUE OR FALSE</a:t>
            </a:r>
            <a:endParaRPr lang="en-US" dirty="0"/>
          </a:p>
        </p:txBody>
      </p:sp>
    </p:spTree>
    <p:extLst>
      <p:ext uri="{BB962C8B-B14F-4D97-AF65-F5344CB8AC3E}">
        <p14:creationId xmlns:p14="http://schemas.microsoft.com/office/powerpoint/2010/main" val="272434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943600"/>
          </a:xfrm>
        </p:spPr>
        <p:txBody>
          <a:bodyPr>
            <a:normAutofit fontScale="62500" lnSpcReduction="20000"/>
          </a:bodyPr>
          <a:lstStyle/>
          <a:p>
            <a:r>
              <a:rPr lang="en-US" dirty="0" smtClean="0"/>
              <a:t>1. </a:t>
            </a:r>
            <a:r>
              <a:rPr lang="en-US" b="1" dirty="0" smtClean="0"/>
              <a:t>False-</a:t>
            </a:r>
            <a:r>
              <a:rPr lang="en-US" dirty="0" smtClean="0"/>
              <a:t> alcohol is a depressant</a:t>
            </a:r>
            <a:br>
              <a:rPr lang="en-US" dirty="0" smtClean="0"/>
            </a:br>
            <a:endParaRPr lang="en-US" dirty="0" smtClean="0"/>
          </a:p>
          <a:p>
            <a:r>
              <a:rPr lang="en-US" dirty="0" smtClean="0"/>
              <a:t>2. </a:t>
            </a:r>
            <a:r>
              <a:rPr lang="en-US" b="1" dirty="0" smtClean="0"/>
              <a:t>True-</a:t>
            </a:r>
            <a:r>
              <a:rPr lang="en-US" dirty="0" smtClean="0"/>
              <a:t> </a:t>
            </a:r>
            <a:r>
              <a:rPr lang="en-US" dirty="0"/>
              <a:t>Alcohol slows down the cerebral cortex as it works with information from your</a:t>
            </a:r>
          </a:p>
          <a:p>
            <a:r>
              <a:rPr lang="en-US" dirty="0"/>
              <a:t>senses</a:t>
            </a:r>
            <a:r>
              <a:rPr lang="en-US" dirty="0" smtClean="0"/>
              <a:t>.</a:t>
            </a:r>
            <a:br>
              <a:rPr lang="en-US" dirty="0" smtClean="0"/>
            </a:br>
            <a:endParaRPr lang="en-US" dirty="0" smtClean="0"/>
          </a:p>
          <a:p>
            <a:r>
              <a:rPr lang="en-US" dirty="0" smtClean="0"/>
              <a:t>3. </a:t>
            </a:r>
            <a:r>
              <a:rPr lang="en-US" b="1" dirty="0" smtClean="0"/>
              <a:t>True-</a:t>
            </a:r>
            <a:r>
              <a:rPr lang="en-US" dirty="0" smtClean="0"/>
              <a:t> </a:t>
            </a:r>
            <a:r>
              <a:rPr lang="en-US" dirty="0"/>
              <a:t>When you think of something you want your body to do, the </a:t>
            </a:r>
            <a:r>
              <a:rPr lang="en-US" dirty="0" smtClean="0"/>
              <a:t>central nervous </a:t>
            </a:r>
            <a:r>
              <a:rPr lang="en-US" dirty="0"/>
              <a:t>system—the brain and the spinal cord—sends a signal to that part of the body. Alcohol </a:t>
            </a:r>
            <a:r>
              <a:rPr lang="en-US" dirty="0" smtClean="0"/>
              <a:t>slows down </a:t>
            </a:r>
            <a:r>
              <a:rPr lang="en-US" dirty="0"/>
              <a:t>the central nervous system, making you think, speak, and move </a:t>
            </a:r>
            <a:r>
              <a:rPr lang="en-US" dirty="0" smtClean="0"/>
              <a:t>slower</a:t>
            </a:r>
            <a:br>
              <a:rPr lang="en-US" dirty="0" smtClean="0"/>
            </a:br>
            <a:endParaRPr lang="en-US" dirty="0" smtClean="0"/>
          </a:p>
          <a:p>
            <a:r>
              <a:rPr lang="en-US" dirty="0" smtClean="0"/>
              <a:t>4. </a:t>
            </a:r>
            <a:r>
              <a:rPr lang="en-US" b="1" dirty="0" smtClean="0"/>
              <a:t>False-</a:t>
            </a:r>
            <a:r>
              <a:rPr lang="en-US" dirty="0" smtClean="0"/>
              <a:t> When alcohol </a:t>
            </a:r>
            <a:r>
              <a:rPr lang="en-US" dirty="0"/>
              <a:t>affects the frontal lobes of the brain, you may find it hard to </a:t>
            </a:r>
            <a:r>
              <a:rPr lang="en-US" dirty="0" smtClean="0"/>
              <a:t>control your </a:t>
            </a:r>
            <a:r>
              <a:rPr lang="en-US" dirty="0"/>
              <a:t>emotions and urges. You may act without thinking or even become violent. Drinking alcohol over </a:t>
            </a:r>
            <a:r>
              <a:rPr lang="en-US" dirty="0" smtClean="0"/>
              <a:t>a long </a:t>
            </a:r>
            <a:r>
              <a:rPr lang="en-US" dirty="0"/>
              <a:t>period of time can damage the frontal lobes forever</a:t>
            </a:r>
            <a:r>
              <a:rPr lang="en-US" dirty="0" smtClean="0"/>
              <a:t>.</a:t>
            </a:r>
            <a:br>
              <a:rPr lang="en-US" dirty="0" smtClean="0"/>
            </a:br>
            <a:endParaRPr lang="en-US" dirty="0" smtClean="0"/>
          </a:p>
          <a:p>
            <a:r>
              <a:rPr lang="en-US" dirty="0" smtClean="0"/>
              <a:t>5. </a:t>
            </a:r>
            <a:r>
              <a:rPr lang="en-US" b="1" dirty="0" smtClean="0"/>
              <a:t>False-</a:t>
            </a:r>
            <a:r>
              <a:rPr lang="en-US" dirty="0" smtClean="0"/>
              <a:t> </a:t>
            </a:r>
            <a:r>
              <a:rPr lang="en-US" dirty="0"/>
              <a:t>hypothalamus is a small part of the brain that does an </a:t>
            </a:r>
            <a:r>
              <a:rPr lang="en-US" dirty="0" smtClean="0"/>
              <a:t>amazing number </a:t>
            </a:r>
            <a:r>
              <a:rPr lang="en-US" dirty="0"/>
              <a:t>of </a:t>
            </a:r>
            <a:r>
              <a:rPr lang="en-US" dirty="0" smtClean="0"/>
              <a:t>your body’s </a:t>
            </a:r>
            <a:r>
              <a:rPr lang="en-US" dirty="0"/>
              <a:t>housekeeping chores. Alcohol upsets the work of the </a:t>
            </a:r>
            <a:r>
              <a:rPr lang="en-US" dirty="0" smtClean="0"/>
              <a:t>hypothalamus</a:t>
            </a:r>
            <a:br>
              <a:rPr lang="en-US" dirty="0" smtClean="0"/>
            </a:br>
            <a:endParaRPr lang="en-US" dirty="0" smtClean="0"/>
          </a:p>
          <a:p>
            <a:r>
              <a:rPr lang="en-US" dirty="0" smtClean="0"/>
              <a:t>6. </a:t>
            </a:r>
            <a:r>
              <a:rPr lang="en-US" b="1" dirty="0" smtClean="0"/>
              <a:t>False-</a:t>
            </a:r>
            <a:r>
              <a:rPr lang="en-US" dirty="0" smtClean="0"/>
              <a:t> </a:t>
            </a:r>
            <a:r>
              <a:rPr lang="en-US" dirty="0"/>
              <a:t>The medulla controls your body’s automatic actions, such as your heartbeat. It also </a:t>
            </a:r>
            <a:r>
              <a:rPr lang="en-US" dirty="0" smtClean="0"/>
              <a:t>keeps your </a:t>
            </a:r>
            <a:r>
              <a:rPr lang="en-US" dirty="0"/>
              <a:t>body at the right temperature. Alcohol actually chills the body. Drinking a lot of alcohol outdoors </a:t>
            </a:r>
            <a:r>
              <a:rPr lang="en-US" dirty="0" smtClean="0"/>
              <a:t>in cold </a:t>
            </a:r>
            <a:r>
              <a:rPr lang="en-US" dirty="0"/>
              <a:t>weather can cause your body temperature to fall below normal. This dangerous condition is </a:t>
            </a:r>
            <a:r>
              <a:rPr lang="en-US" dirty="0" smtClean="0"/>
              <a:t>called </a:t>
            </a:r>
            <a:r>
              <a:rPr lang="en-US" i="1" dirty="0" smtClean="0"/>
              <a:t>hypothermia</a:t>
            </a:r>
            <a:r>
              <a:rPr lang="en-US" dirty="0"/>
              <a:t>.</a:t>
            </a:r>
          </a:p>
        </p:txBody>
      </p:sp>
      <p:sp>
        <p:nvSpPr>
          <p:cNvPr id="3" name="Title 2"/>
          <p:cNvSpPr>
            <a:spLocks noGrp="1"/>
          </p:cNvSpPr>
          <p:nvPr>
            <p:ph type="title"/>
          </p:nvPr>
        </p:nvSpPr>
        <p:spPr>
          <a:xfrm>
            <a:off x="5638800" y="6019800"/>
            <a:ext cx="2590800" cy="639762"/>
          </a:xfrm>
        </p:spPr>
        <p:txBody>
          <a:bodyPr>
            <a:normAutofit fontScale="90000"/>
          </a:bodyPr>
          <a:lstStyle/>
          <a:p>
            <a:r>
              <a:rPr lang="en-US" dirty="0" smtClean="0"/>
              <a:t>Answers</a:t>
            </a:r>
            <a:endParaRPr lang="en-US" dirty="0"/>
          </a:p>
        </p:txBody>
      </p:sp>
    </p:spTree>
    <p:extLst>
      <p:ext uri="{BB962C8B-B14F-4D97-AF65-F5344CB8AC3E}">
        <p14:creationId xmlns:p14="http://schemas.microsoft.com/office/powerpoint/2010/main" val="4080252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3078163"/>
          </a:xfrm>
        </p:spPr>
        <p:txBody>
          <a:bodyPr/>
          <a:lstStyle/>
          <a:p>
            <a:r>
              <a:rPr lang="en-US" dirty="0" smtClean="0"/>
              <a:t>Why do some people choose to abuse alcohol?</a:t>
            </a:r>
          </a:p>
          <a:p>
            <a:r>
              <a:rPr lang="en-US" dirty="0" smtClean="0"/>
              <a:t>What are some of the possible negative consequences of alcohol abuse?</a:t>
            </a:r>
          </a:p>
          <a:p>
            <a:r>
              <a:rPr lang="en-US" dirty="0" smtClean="0"/>
              <a:t>What would be the impact on your loved ones if you were to die from an alcohol overdose?</a:t>
            </a:r>
          </a:p>
        </p:txBody>
      </p:sp>
      <p:sp>
        <p:nvSpPr>
          <p:cNvPr id="3" name="Title 2"/>
          <p:cNvSpPr>
            <a:spLocks noGrp="1"/>
          </p:cNvSpPr>
          <p:nvPr>
            <p:ph type="title"/>
          </p:nvPr>
        </p:nvSpPr>
        <p:spPr>
          <a:xfrm>
            <a:off x="457200" y="685800"/>
            <a:ext cx="8229600" cy="1143000"/>
          </a:xfrm>
        </p:spPr>
        <p:txBody>
          <a:bodyPr>
            <a:normAutofit fontScale="90000"/>
          </a:bodyPr>
          <a:lstStyle/>
          <a:p>
            <a:r>
              <a:rPr lang="en-US" dirty="0" smtClean="0"/>
              <a:t>Binge Drinking: Nicholas Trout: Another High School Student Dies of Alcohol Poisoning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Blood Alcohol Concentration</a:t>
            </a:r>
          </a:p>
          <a:p>
            <a:endParaRPr lang="en-US" dirty="0" smtClean="0"/>
          </a:p>
          <a:p>
            <a:r>
              <a:rPr lang="en-US" dirty="0" smtClean="0"/>
              <a:t>Definition: Percentage of alcohol in the bloodstream</a:t>
            </a:r>
          </a:p>
          <a:p>
            <a:endParaRPr lang="en-US" dirty="0" smtClean="0"/>
          </a:p>
          <a:p>
            <a:r>
              <a:rPr lang="en-US" dirty="0" smtClean="0"/>
              <a:t>What is the legal limit for teens?</a:t>
            </a:r>
            <a:endParaRPr lang="en-US" dirty="0"/>
          </a:p>
        </p:txBody>
      </p:sp>
      <p:sp>
        <p:nvSpPr>
          <p:cNvPr id="3" name="Title 2"/>
          <p:cNvSpPr>
            <a:spLocks noGrp="1"/>
          </p:cNvSpPr>
          <p:nvPr>
            <p:ph type="title"/>
          </p:nvPr>
        </p:nvSpPr>
        <p:spPr/>
        <p:txBody>
          <a:bodyPr/>
          <a:lstStyle/>
          <a:p>
            <a:r>
              <a:rPr lang="en-US" dirty="0" smtClean="0"/>
              <a:t>BAC</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Depressant: loose coordination, inability to feel pain, become unconscious, more likely to get the blues</a:t>
            </a:r>
            <a:endParaRPr lang="en-US" dirty="0"/>
          </a:p>
        </p:txBody>
      </p:sp>
      <p:sp>
        <p:nvSpPr>
          <p:cNvPr id="3" name="Title 2"/>
          <p:cNvSpPr>
            <a:spLocks noGrp="1"/>
          </p:cNvSpPr>
          <p:nvPr>
            <p:ph type="title"/>
          </p:nvPr>
        </p:nvSpPr>
        <p:spPr/>
        <p:txBody>
          <a:bodyPr/>
          <a:lstStyle/>
          <a:p>
            <a:r>
              <a:rPr lang="en-US" dirty="0" smtClean="0"/>
              <a:t>Alcohol is a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A pattern of drinking that brings a person’s blood alcohol concentration (BAC) to .08.</a:t>
            </a:r>
          </a:p>
          <a:p>
            <a:r>
              <a:rPr lang="en-US" dirty="0" smtClean="0"/>
              <a:t>Usually: </a:t>
            </a:r>
            <a:r>
              <a:rPr lang="en-US" b="1" dirty="0" smtClean="0"/>
              <a:t>Men 5 drinks or more and women 4 drinks or more in 2 hours</a:t>
            </a:r>
          </a:p>
          <a:p>
            <a:r>
              <a:rPr lang="en-US" dirty="0" smtClean="0"/>
              <a:t>1 in 6 or 38 million adults </a:t>
            </a:r>
            <a:br>
              <a:rPr lang="en-US" dirty="0" smtClean="0"/>
            </a:br>
            <a:r>
              <a:rPr lang="en-US" dirty="0" smtClean="0"/>
              <a:t>binge drink</a:t>
            </a:r>
          </a:p>
          <a:p>
            <a:r>
              <a:rPr lang="en-US" dirty="0" smtClean="0"/>
              <a:t>4x: Binge drinkers do so about</a:t>
            </a:r>
            <a:br>
              <a:rPr lang="en-US" dirty="0" smtClean="0"/>
            </a:br>
            <a:r>
              <a:rPr lang="en-US" dirty="0" smtClean="0"/>
              <a:t> 4 times a month</a:t>
            </a:r>
          </a:p>
          <a:p>
            <a:r>
              <a:rPr lang="en-US" dirty="0" smtClean="0"/>
              <a:t>Largest number of drinks per </a:t>
            </a:r>
            <a:br>
              <a:rPr lang="en-US" dirty="0" smtClean="0"/>
            </a:br>
            <a:r>
              <a:rPr lang="en-US" dirty="0" smtClean="0"/>
              <a:t>binge on average is 8</a:t>
            </a:r>
            <a:endParaRPr lang="en-US" dirty="0"/>
          </a:p>
        </p:txBody>
      </p:sp>
      <p:sp>
        <p:nvSpPr>
          <p:cNvPr id="3" name="Title 2"/>
          <p:cNvSpPr>
            <a:spLocks noGrp="1"/>
          </p:cNvSpPr>
          <p:nvPr>
            <p:ph type="title"/>
          </p:nvPr>
        </p:nvSpPr>
        <p:spPr/>
        <p:txBody>
          <a:bodyPr/>
          <a:lstStyle/>
          <a:p>
            <a:r>
              <a:rPr lang="en-US" dirty="0" smtClean="0"/>
              <a:t>Binge Drinking</a:t>
            </a:r>
            <a:endParaRPr lang="en-US" dirty="0"/>
          </a:p>
        </p:txBody>
      </p:sp>
      <p:pic>
        <p:nvPicPr>
          <p:cNvPr id="5122" name="Picture 2" descr="Chart: Binge drinking 76% of costs. Binge drinking is defined as 4 or more alcoholic beverages per occasion for women or 5 or more drinks per occasion for men. 1 in 7 people binge drink."/>
          <p:cNvPicPr>
            <a:picLocks noChangeAspect="1" noChangeArrowheads="1"/>
          </p:cNvPicPr>
          <p:nvPr/>
        </p:nvPicPr>
        <p:blipFill>
          <a:blip r:embed="rId2" cstate="print"/>
          <a:srcRect/>
          <a:stretch>
            <a:fillRect/>
          </a:stretch>
        </p:blipFill>
        <p:spPr bwMode="auto">
          <a:xfrm>
            <a:off x="6172200" y="2971800"/>
            <a:ext cx="2667000" cy="364045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12oz beer</a:t>
            </a:r>
          </a:p>
          <a:p>
            <a:r>
              <a:rPr lang="en-US" dirty="0" smtClean="0"/>
              <a:t>5oz glass of wine</a:t>
            </a:r>
          </a:p>
          <a:p>
            <a:r>
              <a:rPr lang="en-US" dirty="0" smtClean="0"/>
              <a:t>1.5oz of liquor (80 proof)</a:t>
            </a:r>
          </a:p>
          <a:p>
            <a:endParaRPr lang="en-US" dirty="0"/>
          </a:p>
        </p:txBody>
      </p:sp>
      <p:sp>
        <p:nvSpPr>
          <p:cNvPr id="3" name="Title 2"/>
          <p:cNvSpPr>
            <a:spLocks noGrp="1"/>
          </p:cNvSpPr>
          <p:nvPr>
            <p:ph type="title"/>
          </p:nvPr>
        </p:nvSpPr>
        <p:spPr/>
        <p:txBody>
          <a:bodyPr/>
          <a:lstStyle/>
          <a:p>
            <a:r>
              <a:rPr lang="en-US" dirty="0" smtClean="0"/>
              <a:t>What is a drink?</a:t>
            </a:r>
            <a:endParaRPr lang="en-US" dirty="0"/>
          </a:p>
        </p:txBody>
      </p:sp>
      <p:pic>
        <p:nvPicPr>
          <p:cNvPr id="44034" name="Picture 2" descr="The same amount of alcohol is contained in 12 fluid ounces of regular beer, 8 to 9 fluid ounces of malt liquor, 5 fluid ounces of table wine, or a 1.5 fluid ounce shot of 80-proof spirits (“hard liquor” such as whiskey, gin, etc.) The percent of ‘pure’ alcohol varies by beverage."/>
          <p:cNvPicPr>
            <a:picLocks noChangeAspect="1" noChangeArrowheads="1"/>
          </p:cNvPicPr>
          <p:nvPr/>
        </p:nvPicPr>
        <p:blipFill>
          <a:blip r:embed="rId2" cstate="print"/>
          <a:srcRect/>
          <a:stretch>
            <a:fillRect/>
          </a:stretch>
        </p:blipFill>
        <p:spPr bwMode="auto">
          <a:xfrm>
            <a:off x="1796746" y="3276600"/>
            <a:ext cx="5861354" cy="332422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Motor vehicle crashes</a:t>
            </a:r>
          </a:p>
          <a:p>
            <a:r>
              <a:rPr lang="en-US" dirty="0" smtClean="0"/>
              <a:t>Violence</a:t>
            </a:r>
          </a:p>
          <a:p>
            <a:r>
              <a:rPr lang="en-US" dirty="0" smtClean="0"/>
              <a:t>Spread of STDs</a:t>
            </a:r>
          </a:p>
          <a:p>
            <a:r>
              <a:rPr lang="en-US" dirty="0" smtClean="0"/>
              <a:t>Unplanned pregnancies</a:t>
            </a:r>
          </a:p>
          <a:p>
            <a:r>
              <a:rPr lang="en-US" dirty="0" smtClean="0"/>
              <a:t>Fetal Alcohol Syndrome</a:t>
            </a:r>
          </a:p>
          <a:p>
            <a:r>
              <a:rPr lang="en-US" dirty="0" smtClean="0"/>
              <a:t>Alcohol dependence</a:t>
            </a:r>
          </a:p>
          <a:p>
            <a:r>
              <a:rPr lang="en-US" dirty="0" smtClean="0"/>
              <a:t>Unintentional injuries</a:t>
            </a:r>
          </a:p>
          <a:p>
            <a:r>
              <a:rPr lang="en-US" dirty="0" smtClean="0"/>
              <a:t>Liver disease</a:t>
            </a:r>
          </a:p>
          <a:p>
            <a:endParaRPr lang="en-US" dirty="0"/>
          </a:p>
        </p:txBody>
      </p:sp>
      <p:sp>
        <p:nvSpPr>
          <p:cNvPr id="3" name="Title 2"/>
          <p:cNvSpPr>
            <a:spLocks noGrp="1"/>
          </p:cNvSpPr>
          <p:nvPr>
            <p:ph type="title"/>
          </p:nvPr>
        </p:nvSpPr>
        <p:spPr/>
        <p:txBody>
          <a:bodyPr/>
          <a:lstStyle/>
          <a:p>
            <a:r>
              <a:rPr lang="en-US" dirty="0" smtClean="0"/>
              <a:t>Binge drinking can lead to:</a:t>
            </a:r>
            <a:endParaRPr lang="en-US" dirty="0"/>
          </a:p>
        </p:txBody>
      </p:sp>
      <p:pic>
        <p:nvPicPr>
          <p:cNvPr id="2050" name="Picture 2" descr="http://t0.gstatic.com/images?q=tbn:ANd9GcSrK4eX5JfX7tKC4k3U0Bii2L-SebJCDMlV_PuATxWzrVebxHLoJ2J4oDI">
            <a:hlinkClick r:id="rId2"/>
          </p:cNvPr>
          <p:cNvPicPr>
            <a:picLocks noChangeAspect="1" noChangeArrowheads="1"/>
          </p:cNvPicPr>
          <p:nvPr/>
        </p:nvPicPr>
        <p:blipFill>
          <a:blip r:embed="rId3" cstate="print"/>
          <a:srcRect/>
          <a:stretch>
            <a:fillRect/>
          </a:stretch>
        </p:blipFill>
        <p:spPr bwMode="auto">
          <a:xfrm>
            <a:off x="5105400" y="3962400"/>
            <a:ext cx="3474148" cy="1952626"/>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Injury: 599,000 students between the ages of 18 and 24 receive unintentional injuries while under the influence of alcohol.</a:t>
            </a:r>
          </a:p>
          <a:p>
            <a:r>
              <a:rPr lang="en-US" dirty="0" smtClean="0"/>
              <a:t>Assault: More than 690,000 students between the ages of 18 and 24 are assaulted by another student who has been drinking.</a:t>
            </a:r>
          </a:p>
          <a:p>
            <a:r>
              <a:rPr lang="en-US" dirty="0" smtClean="0"/>
              <a:t>Sexual Abuse: More than 97,000 students between the ages of 18 and 24 are victims of alcohol-related sexual assault or date rape.</a:t>
            </a:r>
          </a:p>
        </p:txBody>
      </p:sp>
      <p:sp>
        <p:nvSpPr>
          <p:cNvPr id="3" name="Title 2"/>
          <p:cNvSpPr>
            <a:spLocks noGrp="1"/>
          </p:cNvSpPr>
          <p:nvPr>
            <p:ph type="title"/>
          </p:nvPr>
        </p:nvSpPr>
        <p:spPr/>
        <p:txBody>
          <a:bodyPr/>
          <a:lstStyle/>
          <a:p>
            <a:r>
              <a:rPr lang="en-US" dirty="0" smtClean="0"/>
              <a:t>What is the problem?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Academic Problems: About 25 percent of college students report academic consequences of their drinking including missing class, falling behind, doing poorly on exams or papers, and receiving lower grades overall.</a:t>
            </a:r>
          </a:p>
          <a:p>
            <a:endParaRPr lang="en-US" dirty="0" smtClean="0"/>
          </a:p>
          <a:p>
            <a:r>
              <a:rPr lang="en-US" dirty="0" smtClean="0"/>
              <a:t>Health Problems/Suicide Attempts: More than 150,000 students develop an alcohol-related health problem and between 1.2 and 1.5 percent of students indicate that they tried to commit suicide within the past year due to drinking or drug use.</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What is the problem?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hlinkClick r:id="rId2"/>
              </a:rPr>
              <a:t>http://</a:t>
            </a:r>
            <a:r>
              <a:rPr lang="en-US" dirty="0" smtClean="0">
                <a:hlinkClick r:id="rId2"/>
              </a:rPr>
              <a:t>fsd79.schoolwires.net/cms/lib/IL01001571/Centricity/Domain/547/Poem%20for%20review-study%20session.pdf</a:t>
            </a:r>
            <a:endParaRPr lang="en-US" dirty="0" smtClean="0"/>
          </a:p>
          <a:p>
            <a:r>
              <a:rPr lang="en-US" dirty="0">
                <a:hlinkClick r:id="rId3"/>
              </a:rPr>
              <a:t>https://</a:t>
            </a:r>
            <a:r>
              <a:rPr lang="en-US" dirty="0" smtClean="0">
                <a:hlinkClick r:id="rId3"/>
              </a:rPr>
              <a:t>www.youtube.com/watch?v=NDHr4ENgUiQ</a:t>
            </a:r>
            <a:endParaRPr lang="en-US" dirty="0" smtClean="0"/>
          </a:p>
          <a:p>
            <a:r>
              <a:rPr lang="en-US" dirty="0" smtClean="0"/>
              <a:t>Answer the following questions on Page 1- ATOD Notes</a:t>
            </a:r>
          </a:p>
          <a:p>
            <a:pPr marL="109728" indent="0">
              <a:buNone/>
            </a:pPr>
            <a:r>
              <a:rPr lang="en-US" dirty="0" smtClean="0"/>
              <a:t>1. How does this poem make you feel?</a:t>
            </a:r>
          </a:p>
          <a:p>
            <a:pPr marL="109728" indent="0">
              <a:buNone/>
            </a:pPr>
            <a:r>
              <a:rPr lang="en-US" dirty="0" smtClean="0"/>
              <a:t>2. Why do individuals drive a car after they have consumed alcohol even though everyone knows it is a risky behavior?</a:t>
            </a:r>
          </a:p>
          <a:p>
            <a:pPr marL="109728" indent="0">
              <a:buNone/>
            </a:pPr>
            <a:r>
              <a:rPr lang="en-US" dirty="0" smtClean="0"/>
              <a:t>3. 1 paragraph reflection on poem- how you feel, consequences of drinking and driving, why does drinking and driving happen?</a:t>
            </a:r>
            <a:endParaRPr lang="en-US" dirty="0"/>
          </a:p>
        </p:txBody>
      </p:sp>
      <p:sp>
        <p:nvSpPr>
          <p:cNvPr id="2" name="Title 1"/>
          <p:cNvSpPr>
            <a:spLocks noGrp="1"/>
          </p:cNvSpPr>
          <p:nvPr>
            <p:ph type="title"/>
          </p:nvPr>
        </p:nvSpPr>
        <p:spPr/>
        <p:txBody>
          <a:bodyPr/>
          <a:lstStyle/>
          <a:p>
            <a:r>
              <a:rPr lang="en-US" dirty="0" smtClean="0"/>
              <a:t>Death of an Innocent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80,000 deaths in the US each year</a:t>
            </a:r>
          </a:p>
          <a:p>
            <a:r>
              <a:rPr lang="en-US" dirty="0" smtClean="0"/>
              <a:t>Cost the economy 223.5 billion in 2006</a:t>
            </a:r>
          </a:p>
          <a:p>
            <a:endParaRPr lang="en-US" dirty="0" smtClean="0"/>
          </a:p>
          <a:p>
            <a:r>
              <a:rPr lang="en-US" dirty="0" smtClean="0"/>
              <a:t>Age group with the most binge drinkers: </a:t>
            </a:r>
            <a:br>
              <a:rPr lang="en-US" dirty="0" smtClean="0"/>
            </a:br>
            <a:r>
              <a:rPr lang="en-US" dirty="0" smtClean="0"/>
              <a:t>18-24 yrs</a:t>
            </a:r>
          </a:p>
          <a:p>
            <a:r>
              <a:rPr lang="en-US" dirty="0" smtClean="0"/>
              <a:t>Income group with the most binge drinkers:</a:t>
            </a:r>
            <a:br>
              <a:rPr lang="en-US" dirty="0" smtClean="0"/>
            </a:br>
            <a:r>
              <a:rPr lang="en-US" dirty="0" smtClean="0"/>
              <a:t>more than 75,000</a:t>
            </a:r>
          </a:p>
          <a:p>
            <a:r>
              <a:rPr lang="en-US" dirty="0" smtClean="0"/>
              <a:t>Income group that binge drinks the most often and drinks most per binge:</a:t>
            </a:r>
            <a:br>
              <a:rPr lang="en-US" dirty="0" smtClean="0"/>
            </a:br>
            <a:r>
              <a:rPr lang="en-US" dirty="0" smtClean="0"/>
              <a:t>less than 25,000</a:t>
            </a:r>
          </a:p>
          <a:p>
            <a:endParaRPr lang="en-US" dirty="0"/>
          </a:p>
        </p:txBody>
      </p:sp>
      <p:sp>
        <p:nvSpPr>
          <p:cNvPr id="3" name="Title 2"/>
          <p:cNvSpPr>
            <a:spLocks noGrp="1"/>
          </p:cNvSpPr>
          <p:nvPr>
            <p:ph type="title"/>
          </p:nvPr>
        </p:nvSpPr>
        <p:spPr/>
        <p:txBody>
          <a:bodyPr/>
          <a:lstStyle/>
          <a:p>
            <a:r>
              <a:rPr lang="en-US" dirty="0" smtClean="0"/>
              <a:t>Result of binge drinking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people who binge drink are not alcohol dependent or alcoholics</a:t>
            </a:r>
          </a:p>
          <a:p>
            <a:r>
              <a:rPr lang="en-US" dirty="0" smtClean="0"/>
              <a:t>More than half of the alcohol adults drink is while binge drinking</a:t>
            </a:r>
          </a:p>
          <a:p>
            <a:r>
              <a:rPr lang="en-US" dirty="0" smtClean="0"/>
              <a:t>More than 90% of the alcohol youth drink is while binge drinking</a:t>
            </a:r>
          </a:p>
          <a:p>
            <a:endParaRPr lang="en-US" dirty="0"/>
          </a:p>
        </p:txBody>
      </p:sp>
      <p:sp>
        <p:nvSpPr>
          <p:cNvPr id="3" name="Title 2"/>
          <p:cNvSpPr>
            <a:spLocks noGrp="1"/>
          </p:cNvSpPr>
          <p:nvPr>
            <p:ph type="title"/>
          </p:nvPr>
        </p:nvSpPr>
        <p:spPr/>
        <p:txBody>
          <a:bodyPr/>
          <a:lstStyle/>
          <a:p>
            <a:r>
              <a:rPr lang="en-US" dirty="0" smtClean="0"/>
              <a:t>Binge Drinking</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Alcohol interferes with the brain’s communication pathways, and can affect the way the brain looks and works. These disruptions can change mood and behavior, and make it harder to think clearly and move with coordination.  </a:t>
            </a:r>
          </a:p>
          <a:p>
            <a:r>
              <a:rPr lang="en-US" dirty="0" smtClean="0"/>
              <a:t>Brain continues to develop until the age of 20</a:t>
            </a:r>
          </a:p>
          <a:p>
            <a:endParaRPr lang="en-US" dirty="0"/>
          </a:p>
        </p:txBody>
      </p:sp>
      <p:sp>
        <p:nvSpPr>
          <p:cNvPr id="3" name="Title 2"/>
          <p:cNvSpPr>
            <a:spLocks noGrp="1"/>
          </p:cNvSpPr>
          <p:nvPr>
            <p:ph type="title"/>
          </p:nvPr>
        </p:nvSpPr>
        <p:spPr/>
        <p:txBody>
          <a:bodyPr/>
          <a:lstStyle/>
          <a:p>
            <a:r>
              <a:rPr lang="en-US" dirty="0" smtClean="0"/>
              <a:t>Effects on the body: Brain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Drinking a lot over a long time or too much on a single occasion can damage the heart, causing problems including:</a:t>
            </a:r>
            <a:br>
              <a:rPr lang="en-US" dirty="0" smtClean="0"/>
            </a:br>
            <a:r>
              <a:rPr lang="en-US" dirty="0" smtClean="0"/>
              <a:t>Can cause stretching and drooping of heart muscle</a:t>
            </a:r>
            <a:br>
              <a:rPr lang="en-US" dirty="0" smtClean="0"/>
            </a:br>
            <a:r>
              <a:rPr lang="en-US" dirty="0" smtClean="0"/>
              <a:t>Can cause irregular heart beats</a:t>
            </a:r>
            <a:br>
              <a:rPr lang="en-US" dirty="0" smtClean="0"/>
            </a:br>
            <a:r>
              <a:rPr lang="en-US" dirty="0" smtClean="0"/>
              <a:t>Stroke</a:t>
            </a:r>
            <a:br>
              <a:rPr lang="en-US" dirty="0" smtClean="0"/>
            </a:br>
            <a:r>
              <a:rPr lang="en-US" dirty="0" smtClean="0"/>
              <a:t>High blood pressure  </a:t>
            </a:r>
          </a:p>
          <a:p>
            <a:endParaRPr lang="en-US" dirty="0"/>
          </a:p>
        </p:txBody>
      </p:sp>
      <p:sp>
        <p:nvSpPr>
          <p:cNvPr id="3" name="Title 2"/>
          <p:cNvSpPr>
            <a:spLocks noGrp="1"/>
          </p:cNvSpPr>
          <p:nvPr>
            <p:ph type="title"/>
          </p:nvPr>
        </p:nvSpPr>
        <p:spPr/>
        <p:txBody>
          <a:bodyPr/>
          <a:lstStyle/>
          <a:p>
            <a:r>
              <a:rPr lang="en-US" dirty="0" smtClean="0"/>
              <a:t>Effects on the body: Heart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Heavy drinking takes a toll on the liver, and can lead to a variety of problems and liver inflammations including:</a:t>
            </a:r>
          </a:p>
          <a:p>
            <a:r>
              <a:rPr lang="en-US" dirty="0" smtClean="0"/>
              <a:t>Fatty liver</a:t>
            </a:r>
          </a:p>
          <a:p>
            <a:r>
              <a:rPr lang="en-US" dirty="0" smtClean="0"/>
              <a:t>Alcoholic hepatitis</a:t>
            </a:r>
          </a:p>
          <a:p>
            <a:r>
              <a:rPr lang="en-US" dirty="0" smtClean="0"/>
              <a:t>Fibrosis</a:t>
            </a:r>
          </a:p>
          <a:p>
            <a:r>
              <a:rPr lang="en-US" dirty="0" smtClean="0"/>
              <a:t>Cirrhosis</a:t>
            </a:r>
          </a:p>
          <a:p>
            <a:endParaRPr lang="en-US" dirty="0"/>
          </a:p>
        </p:txBody>
      </p:sp>
      <p:sp>
        <p:nvSpPr>
          <p:cNvPr id="3" name="Title 2"/>
          <p:cNvSpPr>
            <a:spLocks noGrp="1"/>
          </p:cNvSpPr>
          <p:nvPr>
            <p:ph type="title"/>
          </p:nvPr>
        </p:nvSpPr>
        <p:spPr/>
        <p:txBody>
          <a:bodyPr/>
          <a:lstStyle/>
          <a:p>
            <a:r>
              <a:rPr lang="en-US" dirty="0" smtClean="0"/>
              <a:t>Effects on the body: Liver</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d you know that our brains don't stop developing until our mid-20's?"/>
          <p:cNvPicPr>
            <a:picLocks noChangeAspect="1" noChangeArrowheads="1"/>
          </p:cNvPicPr>
          <p:nvPr/>
        </p:nvPicPr>
        <p:blipFill>
          <a:blip r:embed="rId2" cstate="print"/>
          <a:srcRect t="5405"/>
          <a:stretch>
            <a:fillRect/>
          </a:stretch>
        </p:blipFill>
        <p:spPr bwMode="auto">
          <a:xfrm>
            <a:off x="4908851" y="0"/>
            <a:ext cx="4235149" cy="2667000"/>
          </a:xfrm>
          <a:prstGeom prst="rect">
            <a:avLst/>
          </a:prstGeom>
          <a:noFill/>
        </p:spPr>
      </p:pic>
      <p:sp>
        <p:nvSpPr>
          <p:cNvPr id="2" name="Title 1"/>
          <p:cNvSpPr>
            <a:spLocks noGrp="1"/>
          </p:cNvSpPr>
          <p:nvPr>
            <p:ph type="title"/>
          </p:nvPr>
        </p:nvSpPr>
        <p:spPr>
          <a:xfrm>
            <a:off x="381000" y="838200"/>
            <a:ext cx="8229600" cy="1066800"/>
          </a:xfrm>
        </p:spPr>
        <p:txBody>
          <a:bodyPr>
            <a:normAutofit fontScale="90000"/>
          </a:bodyPr>
          <a:lstStyle/>
          <a:p>
            <a:pPr lvl="0"/>
            <a:r>
              <a:rPr lang="en-US" sz="4900" dirty="0" smtClean="0"/>
              <a:t>Did You know?</a:t>
            </a:r>
            <a:r>
              <a:rPr lang="en-US" b="1" dirty="0" smtClean="0">
                <a:latin typeface="Arial" charset="0"/>
              </a:rPr>
              <a:t/>
            </a:r>
            <a:br>
              <a:rPr lang="en-US" b="1" dirty="0" smtClean="0">
                <a:latin typeface="Arial" charset="0"/>
              </a:rPr>
            </a:br>
            <a:endParaRPr lang="en-US" dirty="0"/>
          </a:p>
        </p:txBody>
      </p:sp>
      <p:sp>
        <p:nvSpPr>
          <p:cNvPr id="3" name="Content Placeholder 2"/>
          <p:cNvSpPr>
            <a:spLocks noGrp="1"/>
          </p:cNvSpPr>
          <p:nvPr>
            <p:ph idx="1"/>
          </p:nvPr>
        </p:nvSpPr>
        <p:spPr>
          <a:xfrm>
            <a:off x="304800" y="2362200"/>
            <a:ext cx="8305800" cy="4038600"/>
          </a:xfrm>
        </p:spPr>
        <p:txBody>
          <a:bodyPr>
            <a:noAutofit/>
          </a:bodyPr>
          <a:lstStyle/>
          <a:p>
            <a:pPr marL="0" indent="0" eaLnBrk="0" fontAlgn="base" hangingPunct="0">
              <a:spcBef>
                <a:spcPct val="0"/>
              </a:spcBef>
              <a:spcAft>
                <a:spcPct val="0"/>
              </a:spcAft>
              <a:buClrTx/>
            </a:pPr>
            <a:r>
              <a:rPr lang="en-US" sz="2400" i="1" dirty="0" smtClean="0"/>
              <a:t>Underage drinking can make you act and look stupid.</a:t>
            </a:r>
            <a:r>
              <a:rPr lang="en-US" sz="2400" dirty="0" smtClean="0"/>
              <a:t> Alcohol can make you feel more social and daring, but it actually is a depressant that slows down parts of your brain. That’s why people who have been drinking behave in ways they never would while sober. </a:t>
            </a:r>
          </a:p>
          <a:p>
            <a:pPr marL="0" indent="0" eaLnBrk="0" fontAlgn="base" hangingPunct="0">
              <a:spcBef>
                <a:spcPct val="0"/>
              </a:spcBef>
              <a:spcAft>
                <a:spcPct val="0"/>
              </a:spcAft>
              <a:buClrTx/>
            </a:pPr>
            <a:r>
              <a:rPr lang="en-US" sz="2400" i="1" dirty="0" smtClean="0"/>
              <a:t>Underage drinking makes you accident prone.</a:t>
            </a:r>
            <a:r>
              <a:rPr lang="en-US" sz="2400" dirty="0" smtClean="0"/>
              <a:t> Alcohol interferes with your vision, coordination, and concentration by acting as a sedative on your central nervous system. Nearly 190,000 12-to 20-year-olds wind up in an emergency room each year for alcohol-related problems. (The majority of those who do are male.)                                            </a:t>
            </a:r>
          </a:p>
        </p:txBody>
      </p:sp>
      <p:sp>
        <p:nvSpPr>
          <p:cNvPr id="6" name="TextBox 5"/>
          <p:cNvSpPr txBox="1"/>
          <p:nvPr/>
        </p:nvSpPr>
        <p:spPr>
          <a:xfrm>
            <a:off x="4724400" y="6242447"/>
            <a:ext cx="4343400" cy="430887"/>
          </a:xfrm>
          <a:prstGeom prst="rect">
            <a:avLst/>
          </a:prstGeom>
          <a:noFill/>
        </p:spPr>
        <p:txBody>
          <a:bodyPr wrap="square" rtlCol="0">
            <a:spAutoFit/>
          </a:bodyPr>
          <a:lstStyle/>
          <a:p>
            <a:r>
              <a:rPr lang="en-US" sz="1100" i="1" dirty="0" smtClean="0">
                <a:solidFill>
                  <a:prstClr val="black"/>
                </a:solidFill>
                <a:latin typeface="Arial" charset="0"/>
              </a:rPr>
              <a:t>Substance Abuse and Mental Health Services Administration </a:t>
            </a:r>
          </a:p>
          <a:p>
            <a:r>
              <a:rPr lang="en-US" sz="1100" i="1" dirty="0" smtClean="0">
                <a:solidFill>
                  <a:prstClr val="black"/>
                </a:solidFill>
                <a:latin typeface="Arial" charset="0"/>
              </a:rPr>
              <a:t>Center for Substance Abuse Prevention</a:t>
            </a:r>
            <a:endParaRPr lang="en-US" sz="1200" dirty="0">
              <a:solidFill>
                <a:prstClr val="black"/>
              </a:solidFill>
            </a:endParaRPr>
          </a:p>
        </p:txBody>
      </p:sp>
    </p:spTree>
    <p:extLst>
      <p:ext uri="{BB962C8B-B14F-4D97-AF65-F5344CB8AC3E}">
        <p14:creationId xmlns:p14="http://schemas.microsoft.com/office/powerpoint/2010/main" val="210928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About 5,000 young people under the age of 21 die as a result from underage drinking</a:t>
            </a:r>
          </a:p>
          <a:p>
            <a:endParaRPr lang="en-US" dirty="0" smtClean="0"/>
          </a:p>
          <a:p>
            <a:r>
              <a:rPr lang="en-US" dirty="0" smtClean="0"/>
              <a:t>1,900 deaths from motor vehicle crashes </a:t>
            </a:r>
          </a:p>
          <a:p>
            <a:r>
              <a:rPr lang="en-US" dirty="0" smtClean="0"/>
              <a:t>1,600 from homicides </a:t>
            </a:r>
          </a:p>
          <a:p>
            <a:r>
              <a:rPr lang="en-US" dirty="0" smtClean="0"/>
              <a:t>1,200 from alcohol poisoning, falls, burns, and drowning </a:t>
            </a:r>
          </a:p>
          <a:p>
            <a:r>
              <a:rPr lang="en-US" dirty="0" smtClean="0"/>
              <a:t>300 from suicides </a:t>
            </a:r>
          </a:p>
          <a:p>
            <a:endParaRPr lang="en-US" dirty="0"/>
          </a:p>
        </p:txBody>
      </p:sp>
      <p:sp>
        <p:nvSpPr>
          <p:cNvPr id="3" name="Title 2"/>
          <p:cNvSpPr>
            <a:spLocks noGrp="1"/>
          </p:cNvSpPr>
          <p:nvPr>
            <p:ph type="title"/>
          </p:nvPr>
        </p:nvSpPr>
        <p:spPr/>
        <p:txBody>
          <a:bodyPr/>
          <a:lstStyle/>
          <a:p>
            <a:r>
              <a:rPr lang="en-US" dirty="0" smtClean="0"/>
              <a:t>Each year,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Choose not to binge drink</a:t>
            </a:r>
          </a:p>
          <a:p>
            <a:r>
              <a:rPr lang="en-US" dirty="0" smtClean="0"/>
              <a:t>Support the minimum legal drinking age of 21</a:t>
            </a:r>
            <a:endParaRPr lang="en-US" dirty="0"/>
          </a:p>
        </p:txBody>
      </p:sp>
      <p:sp>
        <p:nvSpPr>
          <p:cNvPr id="3" name="Title 2"/>
          <p:cNvSpPr>
            <a:spLocks noGrp="1"/>
          </p:cNvSpPr>
          <p:nvPr>
            <p:ph type="title"/>
          </p:nvPr>
        </p:nvSpPr>
        <p:spPr/>
        <p:txBody>
          <a:bodyPr/>
          <a:lstStyle/>
          <a:p>
            <a:r>
              <a:rPr lang="en-US" dirty="0" smtClean="0"/>
              <a:t>What can you do?</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Caused from drinking large amounts of alcohol in a short period of time</a:t>
            </a:r>
            <a:br>
              <a:rPr lang="en-US" dirty="0" smtClean="0"/>
            </a:br>
            <a:endParaRPr lang="en-US" dirty="0" smtClean="0"/>
          </a:p>
          <a:p>
            <a:r>
              <a:rPr lang="en-US" dirty="0" smtClean="0"/>
              <a:t>Drinking too much too quickly can affect your breathing, heart rate, body temperature and gag reflex and potentially lead to coma and death. </a:t>
            </a:r>
          </a:p>
          <a:p>
            <a:endParaRPr lang="en-US" dirty="0"/>
          </a:p>
        </p:txBody>
      </p:sp>
      <p:sp>
        <p:nvSpPr>
          <p:cNvPr id="3" name="Title 2"/>
          <p:cNvSpPr>
            <a:spLocks noGrp="1"/>
          </p:cNvSpPr>
          <p:nvPr>
            <p:ph type="title"/>
          </p:nvPr>
        </p:nvSpPr>
        <p:spPr/>
        <p:txBody>
          <a:bodyPr/>
          <a:lstStyle/>
          <a:p>
            <a:r>
              <a:rPr lang="en-US" dirty="0" smtClean="0"/>
              <a:t>Alcohol Poisoning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Mental confusion, or the person cannot be wakened</a:t>
            </a:r>
          </a:p>
          <a:p>
            <a:r>
              <a:rPr lang="en-US" dirty="0" smtClean="0"/>
              <a:t>Vomiting</a:t>
            </a:r>
          </a:p>
          <a:p>
            <a:r>
              <a:rPr lang="en-US" dirty="0" smtClean="0"/>
              <a:t>Seizures</a:t>
            </a:r>
          </a:p>
          <a:p>
            <a:r>
              <a:rPr lang="en-US" dirty="0" smtClean="0"/>
              <a:t>Slower breathing (fewer than 8 breaths per minute)</a:t>
            </a:r>
          </a:p>
          <a:p>
            <a:r>
              <a:rPr lang="en-US" dirty="0" smtClean="0"/>
              <a:t>Irregular breathing (10 seconds or more b/t breaths)</a:t>
            </a:r>
          </a:p>
          <a:p>
            <a:r>
              <a:rPr lang="en-US" dirty="0" smtClean="0"/>
              <a:t>Hypothermia (low body temperature), bluish skin color or paleness</a:t>
            </a:r>
            <a:endParaRPr lang="en-US" dirty="0"/>
          </a:p>
        </p:txBody>
      </p:sp>
      <p:sp>
        <p:nvSpPr>
          <p:cNvPr id="3" name="Title 2"/>
          <p:cNvSpPr>
            <a:spLocks noGrp="1"/>
          </p:cNvSpPr>
          <p:nvPr>
            <p:ph type="title"/>
          </p:nvPr>
        </p:nvSpPr>
        <p:spPr/>
        <p:txBody>
          <a:bodyPr/>
          <a:lstStyle/>
          <a:p>
            <a:r>
              <a:rPr lang="en-US" dirty="0" smtClean="0"/>
              <a:t>Critical Signs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www.youtube.com/watch?v=oNrh0uILyUQ&amp;feature=endscreen&amp;NR=1</a:t>
            </a:r>
            <a:endParaRPr lang="en-US" dirty="0" smtClean="0"/>
          </a:p>
          <a:p>
            <a:endParaRPr lang="en-US" dirty="0"/>
          </a:p>
        </p:txBody>
      </p:sp>
      <p:sp>
        <p:nvSpPr>
          <p:cNvPr id="2" name="Title 1"/>
          <p:cNvSpPr>
            <a:spLocks noGrp="1"/>
          </p:cNvSpPr>
          <p:nvPr>
            <p:ph type="title"/>
          </p:nvPr>
        </p:nvSpPr>
        <p:spPr/>
        <p:txBody>
          <a:bodyPr/>
          <a:lstStyle/>
          <a:p>
            <a:r>
              <a:rPr lang="en-US" dirty="0" smtClean="0"/>
              <a:t>Video: Two Sister’s Tragic Story</a:t>
            </a:r>
            <a:endParaRPr lang="en-US" dirty="0"/>
          </a:p>
        </p:txBody>
      </p:sp>
    </p:spTree>
    <p:extLst>
      <p:ext uri="{BB962C8B-B14F-4D97-AF65-F5344CB8AC3E}">
        <p14:creationId xmlns:p14="http://schemas.microsoft.com/office/powerpoint/2010/main" val="3167247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there is any suspicion, call 911 for help.</a:t>
            </a:r>
          </a:p>
          <a:p>
            <a:r>
              <a:rPr lang="en-US" dirty="0" smtClean="0"/>
              <a:t>Know the danger signals </a:t>
            </a:r>
          </a:p>
          <a:p>
            <a:r>
              <a:rPr lang="en-US" dirty="0" smtClean="0"/>
              <a:t>Do not wait for all symptoms to be present</a:t>
            </a:r>
          </a:p>
          <a:p>
            <a:r>
              <a:rPr lang="en-US" dirty="0" smtClean="0"/>
              <a:t>Be aware that a person who has passed out may die</a:t>
            </a:r>
          </a:p>
          <a:p>
            <a:r>
              <a:rPr lang="en-US" dirty="0" smtClean="0"/>
              <a:t>Lie person on the side</a:t>
            </a:r>
          </a:p>
        </p:txBody>
      </p:sp>
      <p:sp>
        <p:nvSpPr>
          <p:cNvPr id="3" name="Title 2"/>
          <p:cNvSpPr>
            <a:spLocks noGrp="1"/>
          </p:cNvSpPr>
          <p:nvPr>
            <p:ph type="title"/>
          </p:nvPr>
        </p:nvSpPr>
        <p:spPr/>
        <p:txBody>
          <a:bodyPr/>
          <a:lstStyle/>
          <a:p>
            <a:r>
              <a:rPr lang="en-US" dirty="0" smtClean="0"/>
              <a:t>What Should I Do?</a:t>
            </a:r>
            <a:endParaRPr lang="en-US" dirty="0"/>
          </a:p>
        </p:txBody>
      </p:sp>
      <p:pic>
        <p:nvPicPr>
          <p:cNvPr id="4" name="Picture 2" descr="http://vancouverfirstaidsupply.com/wp-content/uploads/2011/07/recovery-position.gif"/>
          <p:cNvPicPr>
            <a:picLocks noChangeAspect="1" noChangeArrowheads="1"/>
          </p:cNvPicPr>
          <p:nvPr/>
        </p:nvPicPr>
        <p:blipFill>
          <a:blip r:embed="rId2" cstate="print"/>
          <a:srcRect/>
          <a:stretch>
            <a:fillRect/>
          </a:stretch>
        </p:blipFill>
        <p:spPr bwMode="auto">
          <a:xfrm>
            <a:off x="4114800" y="4343400"/>
            <a:ext cx="4762500" cy="2295526"/>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Victim chokes on his or her vomit</a:t>
            </a:r>
          </a:p>
          <a:p>
            <a:r>
              <a:rPr lang="en-US" dirty="0" smtClean="0"/>
              <a:t>Breathing slows, becomes irregular or stops</a:t>
            </a:r>
          </a:p>
          <a:p>
            <a:r>
              <a:rPr lang="en-US" dirty="0" smtClean="0"/>
              <a:t>Heart beats irregularly or stops</a:t>
            </a:r>
          </a:p>
          <a:p>
            <a:r>
              <a:rPr lang="en-US" dirty="0" smtClean="0"/>
              <a:t>Hypothermia (low body temperature)</a:t>
            </a:r>
          </a:p>
          <a:p>
            <a:r>
              <a:rPr lang="en-US" dirty="0" smtClean="0"/>
              <a:t>Hypoglycemia (too little blood sugar) leads to seizures</a:t>
            </a:r>
          </a:p>
          <a:p>
            <a:r>
              <a:rPr lang="en-US" dirty="0" smtClean="0"/>
              <a:t>Untreated severe dehydration from vomiting can cause seizures, permanent brain damage or death</a:t>
            </a:r>
          </a:p>
        </p:txBody>
      </p:sp>
      <p:sp>
        <p:nvSpPr>
          <p:cNvPr id="3" name="Title 2"/>
          <p:cNvSpPr>
            <a:spLocks noGrp="1"/>
          </p:cNvSpPr>
          <p:nvPr>
            <p:ph type="title"/>
          </p:nvPr>
        </p:nvSpPr>
        <p:spPr/>
        <p:txBody>
          <a:bodyPr/>
          <a:lstStyle/>
          <a:p>
            <a:r>
              <a:rPr lang="en-US" dirty="0" smtClean="0"/>
              <a:t>What can happen?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p>
            <a:r>
              <a:rPr lang="en-US" dirty="0">
                <a:hlinkClick r:id="rId2"/>
              </a:rPr>
              <a:t>http://</a:t>
            </a:r>
            <a:r>
              <a:rPr lang="en-US" dirty="0" smtClean="0">
                <a:hlinkClick r:id="rId2"/>
              </a:rPr>
              <a:t>www.intox.com/wheel/drinkwheel.asp</a:t>
            </a:r>
            <a:r>
              <a:rPr lang="en-US" dirty="0" smtClean="0"/>
              <a:t> - use for drinking wheel</a:t>
            </a:r>
          </a:p>
          <a:p>
            <a:r>
              <a:rPr lang="en-US" dirty="0">
                <a:hlinkClick r:id="rId3"/>
              </a:rPr>
              <a:t>http://</a:t>
            </a:r>
            <a:r>
              <a:rPr lang="en-US" dirty="0" smtClean="0">
                <a:hlinkClick r:id="rId3"/>
              </a:rPr>
              <a:t>en.wikipedia.org/wiki/Blood_alcohol_content</a:t>
            </a:r>
            <a:r>
              <a:rPr lang="en-US" dirty="0" smtClean="0"/>
              <a:t> - use for effects</a:t>
            </a:r>
          </a:p>
          <a:p>
            <a:r>
              <a:rPr lang="en-US" dirty="0" smtClean="0"/>
              <a:t>http://www.brad21.org/effects_at_specific_bac.html  - use for effects</a:t>
            </a:r>
          </a:p>
          <a:p>
            <a:endParaRPr lang="en-US" dirty="0" smtClean="0"/>
          </a:p>
          <a:p>
            <a:endParaRPr lang="en-US" dirty="0"/>
          </a:p>
        </p:txBody>
      </p:sp>
      <p:sp>
        <p:nvSpPr>
          <p:cNvPr id="2" name="Title 1"/>
          <p:cNvSpPr>
            <a:spLocks noGrp="1"/>
          </p:cNvSpPr>
          <p:nvPr>
            <p:ph type="title"/>
          </p:nvPr>
        </p:nvSpPr>
        <p:spPr/>
        <p:txBody>
          <a:bodyPr/>
          <a:lstStyle/>
          <a:p>
            <a:r>
              <a:rPr lang="en-US" dirty="0" smtClean="0"/>
              <a:t>Drinking Wheel Activity</a:t>
            </a:r>
            <a:endParaRPr lang="en-US" dirty="0"/>
          </a:p>
        </p:txBody>
      </p:sp>
    </p:spTree>
    <p:extLst>
      <p:ext uri="{BB962C8B-B14F-4D97-AF65-F5344CB8AC3E}">
        <p14:creationId xmlns:p14="http://schemas.microsoft.com/office/powerpoint/2010/main" val="259742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Divide the class in two groups</a:t>
            </a:r>
          </a:p>
          <a:p>
            <a:r>
              <a:rPr lang="en-US" dirty="0" smtClean="0"/>
              <a:t>One group will go first and engage in a discussion while the second group </a:t>
            </a:r>
            <a:r>
              <a:rPr lang="en-US" b="1" dirty="0" smtClean="0"/>
              <a:t>listens</a:t>
            </a:r>
            <a:endParaRPr lang="en-US" dirty="0" smtClean="0"/>
          </a:p>
          <a:p>
            <a:r>
              <a:rPr lang="en-US" dirty="0" smtClean="0"/>
              <a:t>After the discussion, groups will switch</a:t>
            </a:r>
          </a:p>
          <a:p>
            <a:endParaRPr lang="en-US" dirty="0" smtClean="0"/>
          </a:p>
          <a:p>
            <a:r>
              <a:rPr lang="en-US" dirty="0" smtClean="0"/>
              <a:t>Getting a participation grade: 20 points</a:t>
            </a:r>
          </a:p>
          <a:p>
            <a:r>
              <a:rPr lang="en-US" dirty="0" smtClean="0"/>
              <a:t>Each time you talk out of turn – 2 points</a:t>
            </a:r>
            <a:br>
              <a:rPr lang="en-US" dirty="0" smtClean="0"/>
            </a:br>
            <a:r>
              <a:rPr lang="en-US" dirty="0" smtClean="0"/>
              <a:t>Need to talk at least 2 times to get full credit- may not speak a second time until everyone has had a chance</a:t>
            </a:r>
          </a:p>
          <a:p>
            <a:r>
              <a:rPr lang="en-US" dirty="0" smtClean="0"/>
              <a:t>Participants have the right to pass</a:t>
            </a:r>
            <a:br>
              <a:rPr lang="en-US" dirty="0" smtClean="0"/>
            </a:br>
            <a:r>
              <a:rPr lang="en-US" dirty="0" smtClean="0"/>
              <a:t>10 minutes per group</a:t>
            </a:r>
          </a:p>
          <a:p>
            <a:endParaRPr lang="en-US" dirty="0"/>
          </a:p>
        </p:txBody>
      </p:sp>
      <p:sp>
        <p:nvSpPr>
          <p:cNvPr id="3" name="Title 2"/>
          <p:cNvSpPr>
            <a:spLocks noGrp="1"/>
          </p:cNvSpPr>
          <p:nvPr>
            <p:ph type="title"/>
          </p:nvPr>
        </p:nvSpPr>
        <p:spPr/>
        <p:txBody>
          <a:bodyPr/>
          <a:lstStyle/>
          <a:p>
            <a:r>
              <a:rPr lang="en-US" dirty="0" smtClean="0"/>
              <a:t>Guided Activity: Fishbowl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Write a letter to an editor and include the following elements – 30 point grade</a:t>
            </a:r>
            <a:br>
              <a:rPr lang="en-US" dirty="0" smtClean="0"/>
            </a:br>
            <a:endParaRPr lang="en-US" dirty="0" smtClean="0"/>
          </a:p>
          <a:p>
            <a:r>
              <a:rPr lang="en-US" dirty="0" smtClean="0"/>
              <a:t>What is binge drinking</a:t>
            </a:r>
          </a:p>
          <a:p>
            <a:r>
              <a:rPr lang="en-US" dirty="0" smtClean="0"/>
              <a:t>Who is affected by binge drinking</a:t>
            </a:r>
          </a:p>
          <a:p>
            <a:r>
              <a:rPr lang="en-US" dirty="0" smtClean="0"/>
              <a:t>Why the issue is important</a:t>
            </a:r>
          </a:p>
          <a:p>
            <a:r>
              <a:rPr lang="en-US" dirty="0" smtClean="0"/>
              <a:t>How to change binge drinking behavior</a:t>
            </a:r>
          </a:p>
          <a:p>
            <a:endParaRPr lang="en-US" dirty="0" smtClean="0"/>
          </a:p>
          <a:p>
            <a:r>
              <a:rPr lang="en-US" dirty="0" smtClean="0"/>
              <a:t>Must be at least 2 paragraphs</a:t>
            </a:r>
          </a:p>
          <a:p>
            <a:r>
              <a:rPr lang="en-US" dirty="0" smtClean="0"/>
              <a:t>Turning this in at the end of class</a:t>
            </a:r>
            <a:endParaRPr lang="en-US" dirty="0"/>
          </a:p>
        </p:txBody>
      </p:sp>
      <p:sp>
        <p:nvSpPr>
          <p:cNvPr id="3" name="Title 2"/>
          <p:cNvSpPr>
            <a:spLocks noGrp="1"/>
          </p:cNvSpPr>
          <p:nvPr>
            <p:ph type="title"/>
          </p:nvPr>
        </p:nvSpPr>
        <p:spPr/>
        <p:txBody>
          <a:bodyPr/>
          <a:lstStyle/>
          <a:p>
            <a:r>
              <a:rPr lang="en-US" dirty="0" smtClean="0"/>
              <a:t>Independent Practice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http://app.discoveryeducation.com/player/view/assetGuid/48496104-0978-4C18-A46C-E80916E87BC2</a:t>
            </a:r>
            <a:endParaRPr lang="en-US" dirty="0"/>
          </a:p>
        </p:txBody>
      </p:sp>
      <p:sp>
        <p:nvSpPr>
          <p:cNvPr id="3" name="Title 2"/>
          <p:cNvSpPr>
            <a:spLocks noGrp="1"/>
          </p:cNvSpPr>
          <p:nvPr>
            <p:ph type="title"/>
          </p:nvPr>
        </p:nvSpPr>
        <p:spPr/>
        <p:txBody>
          <a:bodyPr/>
          <a:lstStyle/>
          <a:p>
            <a:r>
              <a:rPr lang="en-US" dirty="0" smtClean="0"/>
              <a:t>Binge Drinking Video</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Teenagers			Stacking	</a:t>
            </a:r>
          </a:p>
          <a:p>
            <a:r>
              <a:rPr lang="en-US" dirty="0" smtClean="0"/>
              <a:t>Orally				Steroid Psychosis</a:t>
            </a:r>
          </a:p>
          <a:p>
            <a:r>
              <a:rPr lang="en-US" dirty="0" smtClean="0"/>
              <a:t>Cycling				Illegal</a:t>
            </a:r>
          </a:p>
          <a:p>
            <a:r>
              <a:rPr lang="en-US" dirty="0" smtClean="0"/>
              <a:t>Pyramiding			Anabolic</a:t>
            </a:r>
          </a:p>
          <a:p>
            <a:r>
              <a:rPr lang="en-US" dirty="0" smtClean="0"/>
              <a:t>Shared</a:t>
            </a:r>
          </a:p>
          <a:p>
            <a:r>
              <a:rPr lang="en-US" dirty="0" err="1" smtClean="0"/>
              <a:t>Roid</a:t>
            </a:r>
            <a:r>
              <a:rPr lang="en-US" dirty="0" smtClean="0"/>
              <a:t> Rage</a:t>
            </a:r>
          </a:p>
          <a:p>
            <a:r>
              <a:rPr lang="en-US" dirty="0" smtClean="0"/>
              <a:t>Increase</a:t>
            </a:r>
          </a:p>
          <a:p>
            <a:r>
              <a:rPr lang="en-US" dirty="0" smtClean="0"/>
              <a:t>Androgenic</a:t>
            </a:r>
          </a:p>
          <a:p>
            <a:r>
              <a:rPr lang="en-US" dirty="0" smtClean="0"/>
              <a:t>Anabolic Steroids</a:t>
            </a:r>
          </a:p>
          <a:p>
            <a:r>
              <a:rPr lang="en-US" dirty="0" smtClean="0"/>
              <a:t>Testosterone</a:t>
            </a:r>
          </a:p>
          <a:p>
            <a:r>
              <a:rPr lang="en-US" dirty="0" smtClean="0"/>
              <a:t>Prescription</a:t>
            </a:r>
            <a:endParaRPr lang="en-US" dirty="0"/>
          </a:p>
        </p:txBody>
      </p:sp>
      <p:sp>
        <p:nvSpPr>
          <p:cNvPr id="3" name="Title 2"/>
          <p:cNvSpPr>
            <a:spLocks noGrp="1"/>
          </p:cNvSpPr>
          <p:nvPr>
            <p:ph type="title"/>
          </p:nvPr>
        </p:nvSpPr>
        <p:spPr/>
        <p:txBody>
          <a:bodyPr/>
          <a:lstStyle/>
          <a:p>
            <a:r>
              <a:rPr lang="en-US" dirty="0" smtClean="0"/>
              <a:t>Word </a:t>
            </a:r>
            <a:r>
              <a:rPr lang="en-US" dirty="0" smtClean="0"/>
              <a:t>Bank: Steroids Crossword</a:t>
            </a:r>
            <a:endParaRPr lang="en-US" dirty="0"/>
          </a:p>
        </p:txBody>
      </p:sp>
    </p:spTree>
    <p:extLst>
      <p:ext uri="{BB962C8B-B14F-4D97-AF65-F5344CB8AC3E}">
        <p14:creationId xmlns:p14="http://schemas.microsoft.com/office/powerpoint/2010/main" val="3422104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15000"/>
          </a:xfrm>
        </p:spPr>
        <p:txBody>
          <a:bodyPr>
            <a:normAutofit fontScale="92500" lnSpcReduction="20000"/>
          </a:bodyPr>
          <a:lstStyle/>
          <a:p>
            <a:pPr marL="109728" indent="0">
              <a:buNone/>
            </a:pPr>
            <a:r>
              <a:rPr lang="en-US" dirty="0" smtClean="0"/>
              <a:t>1. What were some of your thoughts as you watched the video?</a:t>
            </a:r>
          </a:p>
          <a:p>
            <a:pPr marL="109728" indent="0">
              <a:buNone/>
            </a:pPr>
            <a:r>
              <a:rPr lang="en-US" dirty="0" smtClean="0"/>
              <a:t>2. How would you feel if you lost a loved one to a drinking and driving accident?</a:t>
            </a:r>
          </a:p>
          <a:p>
            <a:pPr marL="109728" indent="0">
              <a:buNone/>
            </a:pPr>
            <a:r>
              <a:rPr lang="en-US" dirty="0" smtClean="0"/>
              <a:t>3. What would you want the consequences to be for that driver who killed someone you loved?</a:t>
            </a:r>
          </a:p>
          <a:p>
            <a:pPr marL="109728" indent="0">
              <a:buNone/>
            </a:pPr>
            <a:r>
              <a:rPr lang="en-US" dirty="0" smtClean="0"/>
              <a:t>4. How would you feel if you were the driver who had been drinking alcohol and someone was seriously injured or killed in your car or the other car in the accident?</a:t>
            </a:r>
          </a:p>
          <a:p>
            <a:pPr marL="109728" indent="0">
              <a:buNone/>
            </a:pPr>
            <a:r>
              <a:rPr lang="en-US" dirty="0" smtClean="0"/>
              <a:t>5. When would you get over that guilt?</a:t>
            </a:r>
          </a:p>
          <a:p>
            <a:pPr marL="109728" indent="0">
              <a:buNone/>
            </a:pPr>
            <a:r>
              <a:rPr lang="en-US" dirty="0" smtClean="0"/>
              <a:t>6. Will it take losing a friend or a family member to convince people not to drive after they have been drinking?</a:t>
            </a:r>
          </a:p>
          <a:p>
            <a:pPr marL="109728" indent="0">
              <a:buNone/>
            </a:pPr>
            <a:r>
              <a:rPr lang="en-US" dirty="0" smtClean="0"/>
              <a:t>7. What can the consequences for a driver who causes a death in an alcohol-related accident?</a:t>
            </a:r>
            <a:endParaRPr lang="en-US" dirty="0"/>
          </a:p>
        </p:txBody>
      </p:sp>
      <p:sp>
        <p:nvSpPr>
          <p:cNvPr id="2" name="Title 1"/>
          <p:cNvSpPr>
            <a:spLocks noGrp="1"/>
          </p:cNvSpPr>
          <p:nvPr>
            <p:ph type="title"/>
          </p:nvPr>
        </p:nvSpPr>
        <p:spPr>
          <a:xfrm>
            <a:off x="457200" y="274638"/>
            <a:ext cx="8229600" cy="868362"/>
          </a:xfrm>
        </p:spPr>
        <p:txBody>
          <a:bodyPr>
            <a:normAutofit fontScale="90000"/>
          </a:bodyPr>
          <a:lstStyle/>
          <a:p>
            <a:r>
              <a:rPr lang="en-US" dirty="0" smtClean="0"/>
              <a:t>Questions- answer on ATOD Notes</a:t>
            </a:r>
            <a:endParaRPr lang="en-US" dirty="0"/>
          </a:p>
        </p:txBody>
      </p:sp>
    </p:spTree>
    <p:extLst>
      <p:ext uri="{BB962C8B-B14F-4D97-AF65-F5344CB8AC3E}">
        <p14:creationId xmlns:p14="http://schemas.microsoft.com/office/powerpoint/2010/main" val="992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0.08 Blood Alcohol Level</a:t>
            </a:r>
          </a:p>
          <a:p>
            <a:endParaRPr lang="en-US" dirty="0"/>
          </a:p>
          <a:p>
            <a:r>
              <a:rPr lang="en-US" dirty="0" smtClean="0"/>
              <a:t>Can a driver be arrested and convicted of a DWI charge even though their BAL is below the legal limit of .08?</a:t>
            </a:r>
          </a:p>
          <a:p>
            <a:r>
              <a:rPr lang="en-US" dirty="0" smtClean="0"/>
              <a:t>Yes, all they have to prove is that the driver’s ability to drive is impaired</a:t>
            </a:r>
            <a:endParaRPr lang="en-US" dirty="0"/>
          </a:p>
        </p:txBody>
      </p:sp>
      <p:sp>
        <p:nvSpPr>
          <p:cNvPr id="2" name="Title 1"/>
          <p:cNvSpPr>
            <a:spLocks noGrp="1"/>
          </p:cNvSpPr>
          <p:nvPr>
            <p:ph type="title"/>
          </p:nvPr>
        </p:nvSpPr>
        <p:spPr/>
        <p:txBody>
          <a:bodyPr>
            <a:normAutofit fontScale="90000"/>
          </a:bodyPr>
          <a:lstStyle/>
          <a:p>
            <a:r>
              <a:rPr lang="en-US" dirty="0" smtClean="0"/>
              <a:t>What is the legal driving while impaired (DWI) limit?</a:t>
            </a:r>
            <a:endParaRPr lang="en-US" dirty="0"/>
          </a:p>
        </p:txBody>
      </p:sp>
    </p:spTree>
    <p:extLst>
      <p:ext uri="{BB962C8B-B14F-4D97-AF65-F5344CB8AC3E}">
        <p14:creationId xmlns:p14="http://schemas.microsoft.com/office/powerpoint/2010/main" val="2467129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Adult: Loss of license for 1 year, fine, court costs, lawyer fees, community service, car insurance triples</a:t>
            </a:r>
          </a:p>
          <a:p>
            <a:r>
              <a:rPr lang="en-US" dirty="0" smtClean="0"/>
              <a:t>Teen: Loss of license until 18 years of age, fine, court costs, lawyer fees, community service, car insurance triples- and teen’s insurance premiums are much higher than adults</a:t>
            </a:r>
            <a:endParaRPr lang="en-US" dirty="0"/>
          </a:p>
        </p:txBody>
      </p:sp>
      <p:sp>
        <p:nvSpPr>
          <p:cNvPr id="2" name="Title 1"/>
          <p:cNvSpPr>
            <a:spLocks noGrp="1"/>
          </p:cNvSpPr>
          <p:nvPr>
            <p:ph type="title"/>
          </p:nvPr>
        </p:nvSpPr>
        <p:spPr/>
        <p:txBody>
          <a:bodyPr>
            <a:normAutofit fontScale="90000"/>
          </a:bodyPr>
          <a:lstStyle/>
          <a:p>
            <a:r>
              <a:rPr lang="en-US" dirty="0" smtClean="0"/>
              <a:t>Legal Consequences for a DWI conviction?</a:t>
            </a:r>
            <a:endParaRPr lang="en-US" dirty="0"/>
          </a:p>
        </p:txBody>
      </p:sp>
    </p:spTree>
    <p:extLst>
      <p:ext uri="{BB962C8B-B14F-4D97-AF65-F5344CB8AC3E}">
        <p14:creationId xmlns:p14="http://schemas.microsoft.com/office/powerpoint/2010/main" val="3265280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Drinking and Driving PPT</a:t>
            </a:r>
            <a:endParaRPr lang="en-US" dirty="0"/>
          </a:p>
        </p:txBody>
      </p:sp>
    </p:spTree>
    <p:extLst>
      <p:ext uri="{BB962C8B-B14F-4D97-AF65-F5344CB8AC3E}">
        <p14:creationId xmlns:p14="http://schemas.microsoft.com/office/powerpoint/2010/main" val="753004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Are there other decisions, other than getting in a car with someone who has been drinking, that a person may make while drinking?</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355854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2755</TotalTime>
  <Words>1928</Words>
  <Application>Microsoft Office PowerPoint</Application>
  <PresentationFormat>On-screen Show (4:3)</PresentationFormat>
  <Paragraphs>213</Paragraphs>
  <Slides>46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Arial</vt:lpstr>
      <vt:lpstr>Calibri</vt:lpstr>
      <vt:lpstr>Georgia</vt:lpstr>
      <vt:lpstr>Lucida Sans Unicode</vt:lpstr>
      <vt:lpstr>Trebuchet MS</vt:lpstr>
      <vt:lpstr>Verdana</vt:lpstr>
      <vt:lpstr>Wingdings 2</vt:lpstr>
      <vt:lpstr>Wingdings 3</vt:lpstr>
      <vt:lpstr>Concourse</vt:lpstr>
      <vt:lpstr>Urban</vt:lpstr>
      <vt:lpstr>ATOD Lesson 2</vt:lpstr>
      <vt:lpstr>PowerPoint Presentation</vt:lpstr>
      <vt:lpstr>Death of an Innocent</vt:lpstr>
      <vt:lpstr>Video: Two Sister’s Tragic Story</vt:lpstr>
      <vt:lpstr>Questions- answer on ATOD Notes</vt:lpstr>
      <vt:lpstr>What is the legal driving while impaired (DWI) limit?</vt:lpstr>
      <vt:lpstr>Legal Consequences for a DWI conviction?</vt:lpstr>
      <vt:lpstr>Drinking and Driving PPT</vt:lpstr>
      <vt:lpstr>PowerPoint Presentation</vt:lpstr>
      <vt:lpstr>PowerPoint Presentation</vt:lpstr>
      <vt:lpstr>PowerPoint Presentation</vt:lpstr>
      <vt:lpstr>21% of high school students rode in a car or other vehicle driven by someone who had been drinking alcohol one or more times during the past 30 days</vt:lpstr>
      <vt:lpstr>6.3% of high school students drove a car or other vehicle when they had been drinking alcohol one or more times during the past 30 days</vt:lpstr>
      <vt:lpstr>8.4% vs. 4%</vt:lpstr>
      <vt:lpstr>17.6% of students had 5 or more drinks of alcohol in a row, within a couple of hours, on or more of the past 30 days</vt:lpstr>
      <vt:lpstr>Zero Tolerance Law</vt:lpstr>
      <vt:lpstr>Reality Matters</vt:lpstr>
      <vt:lpstr>Reality Matters Video</vt:lpstr>
      <vt:lpstr>What Would You Do Warm Up</vt:lpstr>
      <vt:lpstr>Warm up: Answer the following ?’s on ATOD Notes- TRUE OR FALSE</vt:lpstr>
      <vt:lpstr>Answers</vt:lpstr>
      <vt:lpstr>Binge Drinking: Nicholas Trout: Another High School Student Dies of Alcohol Poisoning</vt:lpstr>
      <vt:lpstr>BAC</vt:lpstr>
      <vt:lpstr>Alcohol is a </vt:lpstr>
      <vt:lpstr>Binge Drinking</vt:lpstr>
      <vt:lpstr>What is a drink?</vt:lpstr>
      <vt:lpstr>Binge drinking can lead to:</vt:lpstr>
      <vt:lpstr>What is the problem?</vt:lpstr>
      <vt:lpstr>What is the problem?</vt:lpstr>
      <vt:lpstr>Result of binge drinking</vt:lpstr>
      <vt:lpstr>Binge Drinking</vt:lpstr>
      <vt:lpstr>Effects on the body: Brain</vt:lpstr>
      <vt:lpstr>Effects on the body: Heart</vt:lpstr>
      <vt:lpstr>Effects on the body: Liver</vt:lpstr>
      <vt:lpstr>Did You know? </vt:lpstr>
      <vt:lpstr>Each year,</vt:lpstr>
      <vt:lpstr>What can you do?</vt:lpstr>
      <vt:lpstr>Alcohol Poisoning </vt:lpstr>
      <vt:lpstr>Critical Signs</vt:lpstr>
      <vt:lpstr>What Should I Do?</vt:lpstr>
      <vt:lpstr>What can happen?</vt:lpstr>
      <vt:lpstr>Drinking Wheel Activity</vt:lpstr>
      <vt:lpstr>Guided Activity: Fishbowl </vt:lpstr>
      <vt:lpstr>Independent Practice</vt:lpstr>
      <vt:lpstr>Binge Drinking Video</vt:lpstr>
      <vt:lpstr>Word Bank: Steroids Crossword</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ATOD Lesson 2</dc:title>
  <dc:creator>kailynv.lockie</dc:creator>
  <cp:lastModifiedBy>Lockie, Kailyn V.</cp:lastModifiedBy>
  <cp:revision>191</cp:revision>
  <dcterms:created xsi:type="dcterms:W3CDTF">2015-04-15T18:19:54Z</dcterms:created>
  <dcterms:modified xsi:type="dcterms:W3CDTF">2016-05-16T11:05:31Z</dcterms:modified>
</cp:coreProperties>
</file>