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74" r:id="rId3"/>
    <p:sldId id="259" r:id="rId4"/>
    <p:sldId id="257" r:id="rId5"/>
    <p:sldId id="258" r:id="rId6"/>
    <p:sldId id="261" r:id="rId7"/>
    <p:sldId id="270" r:id="rId8"/>
    <p:sldId id="262" r:id="rId9"/>
    <p:sldId id="271" r:id="rId10"/>
    <p:sldId id="273" r:id="rId11"/>
    <p:sldId id="263" r:id="rId12"/>
    <p:sldId id="264" r:id="rId13"/>
    <p:sldId id="265" r:id="rId14"/>
    <p:sldId id="275" r:id="rId15"/>
    <p:sldId id="266" r:id="rId16"/>
    <p:sldId id="267" r:id="rId17"/>
    <p:sldId id="268" r:id="rId18"/>
    <p:sldId id="26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2A7921-5807-4CE7-BCE0-CCFFBBBDAD73}" type="datetimeFigureOut">
              <a:rPr lang="en-US" smtClean="0"/>
              <a:pPr/>
              <a:t>5/16/2016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2FAB76-3C7C-4125-8B40-BB340AB20FED}" type="slidenum">
              <a:rPr lang="en-US" smtClean="0"/>
              <a:pPr/>
              <a:t>‹#›</a:t>
            </a:fld>
            <a:endParaRPr lang="en-US"/>
          </a:p>
        </p:txBody>
      </p:sp>
    </p:spTree>
    <p:extLst>
      <p:ext uri="{BB962C8B-B14F-4D97-AF65-F5344CB8AC3E}">
        <p14:creationId xmlns:p14="http://schemas.microsoft.com/office/powerpoint/2010/main" val="1109039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2FAB76-3C7C-4125-8B40-BB340AB20FED}" type="slidenum">
              <a:rPr lang="en-US" smtClean="0"/>
              <a:pPr/>
              <a:t>3</a:t>
            </a:fld>
            <a:endParaRPr lang="en-US"/>
          </a:p>
        </p:txBody>
      </p:sp>
    </p:spTree>
    <p:extLst>
      <p:ext uri="{BB962C8B-B14F-4D97-AF65-F5344CB8AC3E}">
        <p14:creationId xmlns:p14="http://schemas.microsoft.com/office/powerpoint/2010/main" val="2986657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297EF30-CF47-40BC-82A2-59AA4BB3837A}" type="datetimeFigureOut">
              <a:rPr lang="en-US" smtClean="0"/>
              <a:pPr/>
              <a:t>5/16/2016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E9C17AB-67D1-4563-870B-D9D5116469F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97EF30-CF47-40BC-82A2-59AA4BB3837A}" type="datetimeFigureOut">
              <a:rPr lang="en-US" smtClean="0"/>
              <a:pPr/>
              <a:t>5/16/2016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C17AB-67D1-4563-870B-D9D5116469F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97EF30-CF47-40BC-82A2-59AA4BB3837A}" type="datetimeFigureOut">
              <a:rPr lang="en-US" smtClean="0"/>
              <a:pPr/>
              <a:t>5/16/2016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C17AB-67D1-4563-870B-D9D5116469F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97EF30-CF47-40BC-82A2-59AA4BB3837A}" type="datetimeFigureOut">
              <a:rPr lang="en-US" smtClean="0"/>
              <a:pPr/>
              <a:t>5/16/2016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C17AB-67D1-4563-870B-D9D5116469F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297EF30-CF47-40BC-82A2-59AA4BB3837A}" type="datetimeFigureOut">
              <a:rPr lang="en-US" smtClean="0"/>
              <a:pPr/>
              <a:t>5/16/2016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C17AB-67D1-4563-870B-D9D5116469F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297EF30-CF47-40BC-82A2-59AA4BB3837A}" type="datetimeFigureOut">
              <a:rPr lang="en-US" smtClean="0"/>
              <a:pPr/>
              <a:t>5/16/2016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9C17AB-67D1-4563-870B-D9D5116469F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297EF30-CF47-40BC-82A2-59AA4BB3837A}" type="datetimeFigureOut">
              <a:rPr lang="en-US" smtClean="0"/>
              <a:pPr/>
              <a:t>5/16/2016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9C17AB-67D1-4563-870B-D9D5116469F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297EF30-CF47-40BC-82A2-59AA4BB3837A}" type="datetimeFigureOut">
              <a:rPr lang="en-US" smtClean="0"/>
              <a:pPr/>
              <a:t>5/16/2016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9C17AB-67D1-4563-870B-D9D5116469F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97EF30-CF47-40BC-82A2-59AA4BB3837A}" type="datetimeFigureOut">
              <a:rPr lang="en-US" smtClean="0"/>
              <a:pPr/>
              <a:t>5/16/2016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9C17AB-67D1-4563-870B-D9D5116469F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297EF30-CF47-40BC-82A2-59AA4BB3837A}" type="datetimeFigureOut">
              <a:rPr lang="en-US" smtClean="0"/>
              <a:pPr/>
              <a:t>5/16/2016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9C17AB-67D1-4563-870B-D9D5116469F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297EF30-CF47-40BC-82A2-59AA4BB3837A}" type="datetimeFigureOut">
              <a:rPr lang="en-US" smtClean="0"/>
              <a:pPr/>
              <a:t>5/16/2016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E9C17AB-67D1-4563-870B-D9D5116469F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97EF30-CF47-40BC-82A2-59AA4BB3837A}" type="datetimeFigureOut">
              <a:rPr lang="en-US" smtClean="0"/>
              <a:pPr/>
              <a:t>5/16/2016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E9C17AB-67D1-4563-870B-D9D5116469F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ATOD Lesson 1</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9.ATOD.1 Understand the health risks associated with alcohol, tobacco and other drugs</a:t>
            </a:r>
          </a:p>
          <a:p>
            <a:r>
              <a:rPr lang="en-US" dirty="0" smtClean="0"/>
              <a:t>9.ATOD 1.1 Explain the short term and long term effects of performance enhancing drugs on health and eligibility to participate in sports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p:txBody>
          <a:bodyPr/>
          <a:lstStyle/>
          <a:p>
            <a:pPr>
              <a:buNone/>
            </a:pPr>
            <a:endParaRPr lang="en-US" dirty="0" smtClean="0"/>
          </a:p>
          <a:p>
            <a:r>
              <a:rPr lang="en-US" b="1" dirty="0" smtClean="0"/>
              <a:t>Pyramiding</a:t>
            </a:r>
            <a:r>
              <a:rPr lang="en-US" dirty="0" smtClean="0"/>
              <a:t>: Used over a 6-12 week period, increasing the number of drugs used at one time, reaching a peak at mid cycle, and then gradually tapering off</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a:t>
            </a:r>
            <a:endParaRPr lang="en-US" dirty="0"/>
          </a:p>
        </p:txBody>
      </p:sp>
      <p:sp>
        <p:nvSpPr>
          <p:cNvPr id="3" name="Content Placeholder 2"/>
          <p:cNvSpPr>
            <a:spLocks noGrp="1"/>
          </p:cNvSpPr>
          <p:nvPr>
            <p:ph idx="1"/>
          </p:nvPr>
        </p:nvSpPr>
        <p:spPr/>
        <p:txBody>
          <a:bodyPr>
            <a:normAutofit/>
          </a:bodyPr>
          <a:lstStyle/>
          <a:p>
            <a:r>
              <a:rPr lang="en-US" dirty="0" smtClean="0"/>
              <a:t>Men: enlarged breasts, sterility, impotence (weakness), atrophy (gradual loss) of testicles</a:t>
            </a:r>
          </a:p>
          <a:p>
            <a:r>
              <a:rPr lang="en-US" dirty="0" smtClean="0"/>
              <a:t>Women: irreversible masculinization, lower voices, growth of body and facial hair, shrinkage of breasts, interruption of menstrual cycle</a:t>
            </a:r>
          </a:p>
          <a:p>
            <a:r>
              <a:rPr lang="en-US" dirty="0" smtClean="0"/>
              <a:t>Damage liver and heart and raise blood pressure to dangerously high levels</a:t>
            </a:r>
          </a:p>
          <a:p>
            <a:r>
              <a:rPr lang="en-US" dirty="0" smtClean="0"/>
              <a:t>Alter appearance by enlarging hands and feet and cause growth plates in long bones of body to close prematurely resulting in stunted growth</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a:t>
            </a:r>
            <a:r>
              <a:rPr lang="en-US" dirty="0" err="1" smtClean="0"/>
              <a:t>con’t</a:t>
            </a:r>
            <a:endParaRPr lang="en-US" dirty="0"/>
          </a:p>
        </p:txBody>
      </p:sp>
      <p:sp>
        <p:nvSpPr>
          <p:cNvPr id="3" name="Content Placeholder 2"/>
          <p:cNvSpPr>
            <a:spLocks noGrp="1"/>
          </p:cNvSpPr>
          <p:nvPr>
            <p:ph idx="1"/>
          </p:nvPr>
        </p:nvSpPr>
        <p:spPr/>
        <p:txBody>
          <a:bodyPr/>
          <a:lstStyle/>
          <a:p>
            <a:r>
              <a:rPr lang="en-US" dirty="0" smtClean="0"/>
              <a:t>Not just physical effects- also changes the user mentally</a:t>
            </a:r>
          </a:p>
          <a:p>
            <a:r>
              <a:rPr lang="en-US" dirty="0" smtClean="0"/>
              <a:t>Severe mood swings, anxiety, panic, sleeplessness</a:t>
            </a:r>
          </a:p>
          <a:p>
            <a:r>
              <a:rPr lang="en-US" dirty="0" smtClean="0"/>
              <a:t>More aggression than normal </a:t>
            </a:r>
          </a:p>
          <a:p>
            <a:r>
              <a:rPr lang="en-US" b="1" dirty="0" err="1" smtClean="0"/>
              <a:t>Roid</a:t>
            </a:r>
            <a:r>
              <a:rPr lang="en-US" b="1" dirty="0" smtClean="0"/>
              <a:t> Rage: Temper tantrums and when the user loses control and may harm others or themselves: also known as </a:t>
            </a:r>
            <a:r>
              <a:rPr lang="en-US" b="1" u="sng" dirty="0" smtClean="0"/>
              <a:t>steroid psychosis</a:t>
            </a:r>
          </a:p>
          <a:p>
            <a:r>
              <a:rPr lang="en-US" dirty="0" smtClean="0"/>
              <a:t>At risk for HIV, Hepatitis B, or other blood borne illnesses if using non-sterile shared needles</a:t>
            </a:r>
          </a:p>
          <a:p>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Guided Practice: Venn Diagram</a:t>
            </a:r>
            <a:endParaRPr lang="en-US" dirty="0"/>
          </a:p>
        </p:txBody>
      </p:sp>
      <p:sp>
        <p:nvSpPr>
          <p:cNvPr id="3" name="Content Placeholder 2"/>
          <p:cNvSpPr>
            <a:spLocks noGrp="1"/>
          </p:cNvSpPr>
          <p:nvPr>
            <p:ph idx="1"/>
          </p:nvPr>
        </p:nvSpPr>
        <p:spPr/>
        <p:txBody>
          <a:bodyPr/>
          <a:lstStyle/>
          <a:p>
            <a:r>
              <a:rPr lang="en-US" dirty="0" smtClean="0"/>
              <a:t>What motivates young people to use steroids? </a:t>
            </a:r>
          </a:p>
          <a:p>
            <a:endParaRPr lang="en-US" dirty="0" smtClean="0"/>
          </a:p>
          <a:p>
            <a:endParaRPr lang="en-US" dirty="0" smtClean="0"/>
          </a:p>
          <a:p>
            <a:r>
              <a:rPr lang="en-US" dirty="0" smtClean="0"/>
              <a:t>Now, determine which risks of taking steroids  belong in each chart (male, female, both) You can make either a Venn Diagram or a chart with 3 columns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dirty="0" smtClean="0"/>
              <a:t>Risks of Steroids- Place in Chart</a:t>
            </a:r>
            <a:endParaRPr lang="en-US" dirty="0"/>
          </a:p>
        </p:txBody>
      </p:sp>
      <p:sp>
        <p:nvSpPr>
          <p:cNvPr id="3" name="Content Placeholder 2"/>
          <p:cNvSpPr>
            <a:spLocks noGrp="1"/>
          </p:cNvSpPr>
          <p:nvPr>
            <p:ph idx="1"/>
          </p:nvPr>
        </p:nvSpPr>
        <p:spPr>
          <a:xfrm>
            <a:off x="457200" y="1752600"/>
            <a:ext cx="4495800" cy="4876800"/>
          </a:xfrm>
        </p:spPr>
        <p:txBody>
          <a:bodyPr>
            <a:normAutofit fontScale="77500" lnSpcReduction="20000"/>
          </a:bodyPr>
          <a:lstStyle/>
          <a:p>
            <a:r>
              <a:rPr lang="en-US" dirty="0" smtClean="0"/>
              <a:t>Increases blood cholesterol</a:t>
            </a:r>
          </a:p>
          <a:p>
            <a:r>
              <a:rPr lang="en-US" dirty="0" smtClean="0"/>
              <a:t>Deeper voices</a:t>
            </a:r>
          </a:p>
          <a:p>
            <a:r>
              <a:rPr lang="en-US" dirty="0" smtClean="0"/>
              <a:t>Water retention and bloating</a:t>
            </a:r>
          </a:p>
          <a:p>
            <a:r>
              <a:rPr lang="en-US" dirty="0" smtClean="0"/>
              <a:t>Increases risk for heart attack and stroke</a:t>
            </a:r>
          </a:p>
          <a:p>
            <a:r>
              <a:rPr lang="en-US" dirty="0" smtClean="0"/>
              <a:t>Increases liver disorders</a:t>
            </a:r>
          </a:p>
          <a:p>
            <a:r>
              <a:rPr lang="en-US" dirty="0" smtClean="0"/>
              <a:t>Increased irritability</a:t>
            </a:r>
          </a:p>
          <a:p>
            <a:r>
              <a:rPr lang="en-US" dirty="0" smtClean="0"/>
              <a:t>Major depression</a:t>
            </a:r>
          </a:p>
          <a:p>
            <a:r>
              <a:rPr lang="en-US" dirty="0" smtClean="0"/>
              <a:t>Stunted growth</a:t>
            </a:r>
          </a:p>
          <a:p>
            <a:r>
              <a:rPr lang="en-US" dirty="0" smtClean="0"/>
              <a:t>Violent mood swings</a:t>
            </a:r>
          </a:p>
          <a:p>
            <a:r>
              <a:rPr lang="en-US" dirty="0" smtClean="0"/>
              <a:t>Overgrowth of skull and facial bones</a:t>
            </a:r>
          </a:p>
          <a:p>
            <a:r>
              <a:rPr lang="en-US" dirty="0" smtClean="0"/>
              <a:t>HIV or Hepatitis B infection</a:t>
            </a:r>
          </a:p>
          <a:p>
            <a:r>
              <a:rPr lang="en-US" dirty="0" smtClean="0"/>
              <a:t>Aggressive behavior</a:t>
            </a:r>
          </a:p>
          <a:p>
            <a:r>
              <a:rPr lang="en-US" dirty="0" smtClean="0"/>
              <a:t>Frequent, painful urination</a:t>
            </a:r>
          </a:p>
        </p:txBody>
      </p:sp>
      <p:sp>
        <p:nvSpPr>
          <p:cNvPr id="4" name="TextBox 3"/>
          <p:cNvSpPr txBox="1"/>
          <p:nvPr/>
        </p:nvSpPr>
        <p:spPr>
          <a:xfrm>
            <a:off x="4953000" y="1752600"/>
            <a:ext cx="3886200" cy="4708981"/>
          </a:xfrm>
          <a:prstGeom prst="rect">
            <a:avLst/>
          </a:prstGeom>
          <a:noFill/>
        </p:spPr>
        <p:txBody>
          <a:bodyPr wrap="square" rtlCol="0">
            <a:spAutoFit/>
          </a:bodyPr>
          <a:lstStyle/>
          <a:p>
            <a:pPr marL="285750" indent="-285750">
              <a:buClr>
                <a:schemeClr val="accent3"/>
              </a:buClr>
              <a:buFont typeface="Arial" panose="020B0604020202020204" pitchFamily="34" charset="0"/>
              <a:buChar char="•"/>
            </a:pPr>
            <a:r>
              <a:rPr lang="en-US" sz="2000" dirty="0" smtClean="0"/>
              <a:t>Nausea, vomiting</a:t>
            </a:r>
          </a:p>
          <a:p>
            <a:pPr marL="285750" indent="-285750">
              <a:buClr>
                <a:schemeClr val="accent3"/>
              </a:buClr>
              <a:buFont typeface="Arial" panose="020B0604020202020204" pitchFamily="34" charset="0"/>
              <a:buChar char="•"/>
            </a:pPr>
            <a:r>
              <a:rPr lang="en-US" sz="2000" dirty="0" smtClean="0"/>
              <a:t>Prostate enlargement</a:t>
            </a:r>
          </a:p>
          <a:p>
            <a:pPr marL="285750" indent="-285750">
              <a:buClr>
                <a:schemeClr val="accent3"/>
              </a:buClr>
              <a:buFont typeface="Arial" panose="020B0604020202020204" pitchFamily="34" charset="0"/>
              <a:buChar char="•"/>
            </a:pPr>
            <a:r>
              <a:rPr lang="en-US" sz="2000" dirty="0" smtClean="0"/>
              <a:t>Frequent, prolonged headaches</a:t>
            </a:r>
          </a:p>
          <a:p>
            <a:pPr marL="285750" indent="-285750">
              <a:buClr>
                <a:schemeClr val="accent3"/>
              </a:buClr>
              <a:buFont typeface="Arial" panose="020B0604020202020204" pitchFamily="34" charset="0"/>
              <a:buChar char="•"/>
            </a:pPr>
            <a:r>
              <a:rPr lang="en-US" sz="2000" dirty="0" smtClean="0"/>
              <a:t>Bad breath</a:t>
            </a:r>
          </a:p>
          <a:p>
            <a:pPr marL="285750" indent="-285750">
              <a:buClr>
                <a:schemeClr val="accent3"/>
              </a:buClr>
              <a:buFont typeface="Arial" panose="020B0604020202020204" pitchFamily="34" charset="0"/>
              <a:buChar char="•"/>
            </a:pPr>
            <a:r>
              <a:rPr lang="en-US" sz="2000" dirty="0" smtClean="0"/>
              <a:t>Yellow staining of eyes</a:t>
            </a:r>
          </a:p>
          <a:p>
            <a:pPr marL="285750" indent="-285750">
              <a:buClr>
                <a:schemeClr val="accent3"/>
              </a:buClr>
              <a:buFont typeface="Arial" panose="020B0604020202020204" pitchFamily="34" charset="0"/>
              <a:buChar char="•"/>
            </a:pPr>
            <a:r>
              <a:rPr lang="en-US" sz="2000" dirty="0" smtClean="0"/>
              <a:t>Changes in genitalia</a:t>
            </a:r>
          </a:p>
          <a:p>
            <a:pPr marL="285750" indent="-285750">
              <a:buClr>
                <a:schemeClr val="accent3"/>
              </a:buClr>
              <a:buFont typeface="Arial" panose="020B0604020202020204" pitchFamily="34" charset="0"/>
              <a:buChar char="•"/>
            </a:pPr>
            <a:r>
              <a:rPr lang="en-US" sz="2000" dirty="0" smtClean="0"/>
              <a:t>Excess body hair</a:t>
            </a:r>
          </a:p>
          <a:p>
            <a:pPr marL="285750" indent="-285750">
              <a:buClr>
                <a:schemeClr val="accent3"/>
              </a:buClr>
              <a:buFont typeface="Arial" panose="020B0604020202020204" pitchFamily="34" charset="0"/>
              <a:buChar char="•"/>
            </a:pPr>
            <a:r>
              <a:rPr lang="en-US" sz="2000" dirty="0" smtClean="0"/>
              <a:t>Infertility</a:t>
            </a:r>
          </a:p>
          <a:p>
            <a:pPr marL="285750" indent="-285750">
              <a:buClr>
                <a:schemeClr val="accent3"/>
              </a:buClr>
              <a:buFont typeface="Arial" panose="020B0604020202020204" pitchFamily="34" charset="0"/>
              <a:buChar char="•"/>
            </a:pPr>
            <a:r>
              <a:rPr lang="en-US" sz="2000" dirty="0" smtClean="0"/>
              <a:t>Pattern baldness</a:t>
            </a:r>
          </a:p>
          <a:p>
            <a:pPr marL="285750" indent="-285750">
              <a:buClr>
                <a:schemeClr val="accent3"/>
              </a:buClr>
              <a:buFont typeface="Arial" panose="020B0604020202020204" pitchFamily="34" charset="0"/>
              <a:buChar char="•"/>
            </a:pPr>
            <a:r>
              <a:rPr lang="en-US" sz="2000" dirty="0" smtClean="0"/>
              <a:t>Increased acne</a:t>
            </a:r>
          </a:p>
          <a:p>
            <a:pPr marL="285750" indent="-285750">
              <a:buClr>
                <a:schemeClr val="accent3"/>
              </a:buClr>
              <a:buFont typeface="Arial" panose="020B0604020202020204" pitchFamily="34" charset="0"/>
              <a:buChar char="•"/>
            </a:pPr>
            <a:r>
              <a:rPr lang="en-US" sz="2000" dirty="0" smtClean="0"/>
              <a:t>Loss of appetite</a:t>
            </a:r>
          </a:p>
          <a:p>
            <a:pPr marL="285750" indent="-285750">
              <a:buClr>
                <a:schemeClr val="accent3"/>
              </a:buClr>
              <a:buFont typeface="Arial" panose="020B0604020202020204" pitchFamily="34" charset="0"/>
              <a:buChar char="•"/>
            </a:pPr>
            <a:r>
              <a:rPr lang="en-US" sz="2000" dirty="0" smtClean="0"/>
              <a:t>Breast enlargement</a:t>
            </a:r>
          </a:p>
          <a:p>
            <a:pPr marL="285750" indent="-285750">
              <a:buClr>
                <a:schemeClr val="accent3"/>
              </a:buClr>
              <a:buFont typeface="Arial" panose="020B0604020202020204" pitchFamily="34" charset="0"/>
              <a:buChar char="•"/>
            </a:pPr>
            <a:r>
              <a:rPr lang="en-US" sz="2000" dirty="0" smtClean="0"/>
              <a:t>Breast </a:t>
            </a:r>
            <a:r>
              <a:rPr lang="en-US" sz="2000" dirty="0"/>
              <a:t>reduction</a:t>
            </a:r>
          </a:p>
          <a:p>
            <a:pPr marL="285750" indent="-285750">
              <a:buClr>
                <a:schemeClr val="accent3"/>
              </a:buClr>
              <a:buFont typeface="Arial" panose="020B0604020202020204" pitchFamily="34" charset="0"/>
              <a:buChar char="•"/>
            </a:pPr>
            <a:endParaRPr lang="en-US" sz="2000" dirty="0" smtClean="0"/>
          </a:p>
        </p:txBody>
      </p:sp>
    </p:spTree>
    <p:extLst>
      <p:ext uri="{BB962C8B-B14F-4D97-AF65-F5344CB8AC3E}">
        <p14:creationId xmlns:p14="http://schemas.microsoft.com/office/powerpoint/2010/main" val="13142008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Male and Female Pictures</a:t>
            </a:r>
            <a:endParaRPr lang="en-US" dirty="0"/>
          </a:p>
        </p:txBody>
      </p:sp>
      <p:sp>
        <p:nvSpPr>
          <p:cNvPr id="3" name="Content Placeholder 2"/>
          <p:cNvSpPr>
            <a:spLocks noGrp="1"/>
          </p:cNvSpPr>
          <p:nvPr>
            <p:ph idx="1"/>
          </p:nvPr>
        </p:nvSpPr>
        <p:spPr/>
        <p:txBody>
          <a:bodyPr>
            <a:normAutofit fontScale="92500"/>
          </a:bodyPr>
          <a:lstStyle/>
          <a:p>
            <a:r>
              <a:rPr lang="en-US" dirty="0" smtClean="0"/>
              <a:t>See attached</a:t>
            </a:r>
          </a:p>
          <a:p>
            <a:r>
              <a:rPr lang="en-US" dirty="0" smtClean="0"/>
              <a:t>Male: Breast enlargement, prostate enlargement</a:t>
            </a:r>
          </a:p>
          <a:p>
            <a:r>
              <a:rPr lang="en-US" dirty="0" smtClean="0"/>
              <a:t>Female: Breast reduction, excess body hair, deeper voices</a:t>
            </a:r>
          </a:p>
          <a:p>
            <a:r>
              <a:rPr lang="en-US" dirty="0" smtClean="0"/>
              <a:t>Both: Increase in blood cholesterol, increase risk for heart attack and stroke, increases liver disorders, increased irritability, major depression, withdrawal with insomnia, loss of appetite, fatigue, infertility, increased acne, changes in genitalia, water retention and bloating, stunted growth, mood swings, HIV or Hepatitis B, frequent and painful urination, vomiting, diarrhea, headaches, bad breath, yellow staining of eyes, pattern baldness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your ATOD Notes, answer</a:t>
            </a:r>
            <a:endParaRPr lang="en-US" dirty="0"/>
          </a:p>
        </p:txBody>
      </p:sp>
      <p:sp>
        <p:nvSpPr>
          <p:cNvPr id="3" name="Content Placeholder 2"/>
          <p:cNvSpPr>
            <a:spLocks noGrp="1"/>
          </p:cNvSpPr>
          <p:nvPr>
            <p:ph idx="1"/>
          </p:nvPr>
        </p:nvSpPr>
        <p:spPr/>
        <p:txBody>
          <a:bodyPr>
            <a:normAutofit/>
          </a:bodyPr>
          <a:lstStyle/>
          <a:p>
            <a:r>
              <a:rPr lang="en-US" dirty="0" smtClean="0"/>
              <a:t>Given these risks, why do you think that young people are still taking steroids? What do they hope to gain?</a:t>
            </a:r>
          </a:p>
          <a:p>
            <a:r>
              <a:rPr lang="en-US" dirty="0" smtClean="0"/>
              <a:t>What are the ethical issues surrounding the use of steroids in the athletic area?</a:t>
            </a:r>
          </a:p>
          <a:p>
            <a:r>
              <a:rPr lang="en-US" dirty="0" smtClean="0"/>
              <a:t>What does it mean to you as high school students that teenagers are the leading population for abuse? What can you do about it?</a:t>
            </a:r>
          </a:p>
          <a:p>
            <a:r>
              <a:rPr lang="en-US" dirty="0" smtClean="0"/>
              <a:t>How do you perceive steroid use, after seeing many athletes succeed with steroids?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Independent Practice: The Pill Of Success: </a:t>
            </a:r>
            <a:endParaRPr lang="en-US" dirty="0"/>
          </a:p>
        </p:txBody>
      </p:sp>
      <p:sp>
        <p:nvSpPr>
          <p:cNvPr id="3" name="Content Placeholder 2"/>
          <p:cNvSpPr>
            <a:spLocks noGrp="1"/>
          </p:cNvSpPr>
          <p:nvPr>
            <p:ph idx="1"/>
          </p:nvPr>
        </p:nvSpPr>
        <p:spPr/>
        <p:txBody>
          <a:bodyPr/>
          <a:lstStyle/>
          <a:p>
            <a:r>
              <a:rPr lang="en-US" dirty="0" smtClean="0"/>
              <a:t>Read the story and create a written response to the questions</a:t>
            </a:r>
          </a:p>
          <a:p>
            <a:r>
              <a:rPr lang="en-US" dirty="0" smtClean="0"/>
              <a:t>Create an ending for the story and explain what happened to Freddie and his friends. </a:t>
            </a:r>
          </a:p>
          <a:p>
            <a:r>
              <a:rPr lang="en-US" dirty="0" smtClean="0"/>
              <a:t>Should describe how you would feel if you were Freddie’s classmate and had studied hard and not taken any pills for help</a:t>
            </a:r>
          </a:p>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Closure</a:t>
            </a:r>
            <a:endParaRPr lang="en-US" dirty="0"/>
          </a:p>
        </p:txBody>
      </p:sp>
      <p:sp>
        <p:nvSpPr>
          <p:cNvPr id="3" name="Content Placeholder 2"/>
          <p:cNvSpPr>
            <a:spLocks noGrp="1"/>
          </p:cNvSpPr>
          <p:nvPr>
            <p:ph idx="1"/>
          </p:nvPr>
        </p:nvSpPr>
        <p:spPr/>
        <p:txBody>
          <a:bodyPr/>
          <a:lstStyle/>
          <a:p>
            <a:r>
              <a:rPr lang="en-US" dirty="0" smtClean="0"/>
              <a:t>Discussed motives for using steroids</a:t>
            </a:r>
          </a:p>
          <a:p>
            <a:r>
              <a:rPr lang="en-US" dirty="0" smtClean="0"/>
              <a:t>Gained knowledge of the negative and permanent effects of taking steroids</a:t>
            </a:r>
          </a:p>
          <a:p>
            <a:endParaRPr lang="en-US" dirty="0"/>
          </a:p>
          <a:p>
            <a:r>
              <a:rPr lang="en-US" dirty="0" smtClean="0"/>
              <a:t>Press Pause Video &amp; Worksheet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a:t>
            </a:r>
            <a:endParaRPr lang="en-US" dirty="0"/>
          </a:p>
        </p:txBody>
      </p:sp>
      <p:sp>
        <p:nvSpPr>
          <p:cNvPr id="3" name="Content Placeholder 2"/>
          <p:cNvSpPr>
            <a:spLocks noGrp="1"/>
          </p:cNvSpPr>
          <p:nvPr>
            <p:ph idx="1"/>
          </p:nvPr>
        </p:nvSpPr>
        <p:spPr/>
        <p:txBody>
          <a:bodyPr/>
          <a:lstStyle/>
          <a:p>
            <a:r>
              <a:rPr lang="en-US" dirty="0" smtClean="0"/>
              <a:t>Create a new table of contents</a:t>
            </a:r>
          </a:p>
          <a:p>
            <a:r>
              <a:rPr lang="en-US" dirty="0" smtClean="0"/>
              <a:t>Unit 3 ATOD</a:t>
            </a:r>
            <a:endParaRPr lang="en-US" dirty="0"/>
          </a:p>
        </p:txBody>
      </p:sp>
    </p:spTree>
    <p:extLst>
      <p:ext uri="{BB962C8B-B14F-4D97-AF65-F5344CB8AC3E}">
        <p14:creationId xmlns:p14="http://schemas.microsoft.com/office/powerpoint/2010/main" val="25807554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Warm Up: Why might teens take performance enhancing drugs?</a:t>
            </a:r>
            <a:endParaRPr lang="en-US" dirty="0"/>
          </a:p>
        </p:txBody>
      </p:sp>
      <p:sp>
        <p:nvSpPr>
          <p:cNvPr id="3" name="Content Placeholder 2"/>
          <p:cNvSpPr>
            <a:spLocks noGrp="1"/>
          </p:cNvSpPr>
          <p:nvPr>
            <p:ph idx="1"/>
          </p:nvPr>
        </p:nvSpPr>
        <p:spPr/>
        <p:txBody>
          <a:bodyPr>
            <a:normAutofit/>
          </a:bodyPr>
          <a:lstStyle/>
          <a:p>
            <a:pPr>
              <a:buNone/>
            </a:pPr>
            <a:r>
              <a:rPr lang="en-US" dirty="0" smtClean="0"/>
              <a:t>Page 1: Rank in the order the reason teens might experiment with drugs- write down the reasons, then place a number 1-6 from most to least likely reason</a:t>
            </a:r>
          </a:p>
          <a:p>
            <a:r>
              <a:rPr lang="en-US" dirty="0" smtClean="0"/>
              <a:t>Desire to gain muscle mass or strength</a:t>
            </a:r>
          </a:p>
          <a:p>
            <a:r>
              <a:rPr lang="en-US" dirty="0" smtClean="0"/>
              <a:t>Pressure from others to gain weight or muscle</a:t>
            </a:r>
          </a:p>
          <a:p>
            <a:r>
              <a:rPr lang="en-US" dirty="0" smtClean="0"/>
              <a:t>To win at all costs</a:t>
            </a:r>
          </a:p>
          <a:p>
            <a:r>
              <a:rPr lang="en-US" dirty="0" smtClean="0"/>
              <a:t>To overcome negative body image</a:t>
            </a:r>
          </a:p>
          <a:p>
            <a:r>
              <a:rPr lang="en-US" dirty="0" smtClean="0"/>
              <a:t>To become competitive in a sport or competition</a:t>
            </a:r>
          </a:p>
          <a:p>
            <a:r>
              <a:rPr lang="en-US" dirty="0" smtClean="0"/>
              <a:t>Belief that “everyone else is doing it”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Statement of Objectives</a:t>
            </a:r>
            <a:endParaRPr lang="en-US" dirty="0"/>
          </a:p>
        </p:txBody>
      </p:sp>
      <p:sp>
        <p:nvSpPr>
          <p:cNvPr id="3" name="Content Placeholder 2"/>
          <p:cNvSpPr>
            <a:spLocks noGrp="1"/>
          </p:cNvSpPr>
          <p:nvPr>
            <p:ph idx="1"/>
          </p:nvPr>
        </p:nvSpPr>
        <p:spPr/>
        <p:txBody>
          <a:bodyPr/>
          <a:lstStyle/>
          <a:p>
            <a:r>
              <a:rPr lang="en-US" dirty="0" smtClean="0"/>
              <a:t>By the end of the day, you will be able to recognize and analyze motives for steroid use and describe the consequences associated with the behavior</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 American Tragedy: Performance Enhancing Drug Use </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Teenagers are the populations at highest risk for steroid abuse</a:t>
            </a:r>
            <a:r>
              <a:rPr lang="en-US" dirty="0" smtClean="0"/>
              <a:t>. </a:t>
            </a:r>
          </a:p>
          <a:p>
            <a:r>
              <a:rPr lang="en-US" dirty="0" smtClean="0"/>
              <a:t>Perception that it will enhance performance or body appearance</a:t>
            </a:r>
          </a:p>
          <a:p>
            <a:r>
              <a:rPr lang="en-US" b="1" dirty="0" smtClean="0"/>
              <a:t>Both males and females use steroids </a:t>
            </a:r>
            <a:r>
              <a:rPr lang="en-US" dirty="0" smtClean="0"/>
              <a:t>and 1/3 of these teen users are not athletes</a:t>
            </a:r>
          </a:p>
          <a:p>
            <a:r>
              <a:rPr lang="en-US" dirty="0" smtClean="0"/>
              <a:t>Often use steroids in combination with other drugs</a:t>
            </a:r>
          </a:p>
          <a:p>
            <a:r>
              <a:rPr lang="en-US" b="1" dirty="0" smtClean="0"/>
              <a:t>Without a prescription, it is illegal</a:t>
            </a:r>
          </a:p>
          <a:p>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Anabolic Steroids</a:t>
            </a:r>
            <a:endParaRPr lang="en-US" dirty="0"/>
          </a:p>
        </p:txBody>
      </p:sp>
      <p:sp>
        <p:nvSpPr>
          <p:cNvPr id="3" name="Content Placeholder 2"/>
          <p:cNvSpPr>
            <a:spLocks noGrp="1"/>
          </p:cNvSpPr>
          <p:nvPr>
            <p:ph idx="1"/>
          </p:nvPr>
        </p:nvSpPr>
        <p:spPr/>
        <p:txBody>
          <a:bodyPr/>
          <a:lstStyle/>
          <a:p>
            <a:r>
              <a:rPr lang="en-US" b="1" dirty="0" smtClean="0"/>
              <a:t>Anabolic steroids are synthetically produced variants of the naturally occurring male hormone testosterone</a:t>
            </a:r>
          </a:p>
          <a:p>
            <a:r>
              <a:rPr lang="en-US" dirty="0" smtClean="0"/>
              <a:t>Both males and females have testosterone produced in their bodies: males in the testes, and females in the ovaries and other tissues.</a:t>
            </a:r>
            <a:endParaRPr lang="en-US" b="1" dirty="0" smtClean="0"/>
          </a:p>
          <a:p>
            <a:r>
              <a:rPr lang="en-US" dirty="0" smtClean="0"/>
              <a:t>The full name for this class of drugs is </a:t>
            </a:r>
            <a:r>
              <a:rPr lang="en-US" b="1" dirty="0" smtClean="0"/>
              <a:t>androgenic </a:t>
            </a:r>
            <a:r>
              <a:rPr lang="en-US" dirty="0" smtClean="0"/>
              <a:t>(promoting masculine characteristics) </a:t>
            </a:r>
            <a:r>
              <a:rPr lang="en-US" b="1" dirty="0" smtClean="0"/>
              <a:t>anabolic</a:t>
            </a:r>
            <a:r>
              <a:rPr lang="en-US" dirty="0" smtClean="0"/>
              <a:t> (tissue building) </a:t>
            </a:r>
            <a:r>
              <a:rPr lang="en-US" b="1" dirty="0" smtClean="0"/>
              <a:t>steroids</a:t>
            </a:r>
            <a:r>
              <a:rPr lang="en-US" dirty="0" smtClean="0"/>
              <a:t> (the class of drugs).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Anabolic Steroids </a:t>
            </a:r>
            <a:endParaRPr lang="en-US" dirty="0"/>
          </a:p>
        </p:txBody>
      </p:sp>
      <p:sp>
        <p:nvSpPr>
          <p:cNvPr id="3" name="Content Placeholder 2"/>
          <p:cNvSpPr>
            <a:spLocks noGrp="1"/>
          </p:cNvSpPr>
          <p:nvPr>
            <p:ph idx="1"/>
          </p:nvPr>
        </p:nvSpPr>
        <p:spPr/>
        <p:txBody>
          <a:bodyPr>
            <a:normAutofit lnSpcReduction="10000"/>
          </a:bodyPr>
          <a:lstStyle/>
          <a:p>
            <a:r>
              <a:rPr lang="en-US" dirty="0" smtClean="0"/>
              <a:t>Chemically related to the male hormone, testosterone</a:t>
            </a:r>
          </a:p>
          <a:p>
            <a:r>
              <a:rPr lang="en-US" dirty="0" smtClean="0"/>
              <a:t>They are illegally used to boost muscle size and strength and to raise tolerance to pain</a:t>
            </a:r>
          </a:p>
          <a:p>
            <a:r>
              <a:rPr lang="en-US" dirty="0" smtClean="0"/>
              <a:t>Usually taken without medical supervision, often in mega doses</a:t>
            </a:r>
          </a:p>
          <a:p>
            <a:r>
              <a:rPr lang="en-US" dirty="0" smtClean="0"/>
              <a:t>Once often viewed as a problem strictly associated with professional athletes, </a:t>
            </a:r>
            <a:r>
              <a:rPr lang="en-US" b="1" dirty="0" smtClean="0"/>
              <a:t>it is more prevalent in today’s society with teenagers</a:t>
            </a:r>
          </a:p>
          <a:p>
            <a:r>
              <a:rPr lang="en-US" b="1" dirty="0" smtClean="0"/>
              <a:t>Taken orally or injected</a:t>
            </a:r>
          </a:p>
          <a:p>
            <a:r>
              <a:rPr lang="en-US" b="1" dirty="0" smtClean="0"/>
              <a:t>Injected steroids: Use shared needles</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lstStyle/>
          <a:p>
            <a:r>
              <a:rPr lang="en-US" dirty="0" smtClean="0"/>
              <a:t>Methods</a:t>
            </a:r>
            <a:endParaRPr lang="en-US" dirty="0"/>
          </a:p>
        </p:txBody>
      </p:sp>
      <p:sp>
        <p:nvSpPr>
          <p:cNvPr id="3" name="Content Placeholder 2"/>
          <p:cNvSpPr>
            <a:spLocks noGrp="1"/>
          </p:cNvSpPr>
          <p:nvPr>
            <p:ph idx="1"/>
          </p:nvPr>
        </p:nvSpPr>
        <p:spPr>
          <a:xfrm>
            <a:off x="457200" y="1905000"/>
            <a:ext cx="8229600" cy="5257800"/>
          </a:xfrm>
        </p:spPr>
        <p:txBody>
          <a:bodyPr>
            <a:normAutofit/>
          </a:bodyPr>
          <a:lstStyle/>
          <a:p>
            <a:r>
              <a:rPr lang="en-US" b="1" dirty="0" smtClean="0"/>
              <a:t>Stacking</a:t>
            </a:r>
            <a:r>
              <a:rPr lang="en-US" dirty="0" smtClean="0"/>
              <a:t>: Combination of multiple </a:t>
            </a:r>
            <a:r>
              <a:rPr lang="en-US" b="1" dirty="0" smtClean="0"/>
              <a:t>types</a:t>
            </a:r>
            <a:r>
              <a:rPr lang="en-US" dirty="0" smtClean="0"/>
              <a:t> of steroids, taking two or more and mixing oral and an injectable for example</a:t>
            </a:r>
          </a:p>
          <a:p>
            <a:r>
              <a:rPr lang="en-US" b="1" dirty="0" smtClean="0"/>
              <a:t>Cycling</a:t>
            </a:r>
            <a:r>
              <a:rPr lang="en-US" dirty="0" smtClean="0"/>
              <a:t>: Involves taking multiple </a:t>
            </a:r>
            <a:r>
              <a:rPr lang="en-US" b="1" dirty="0" smtClean="0"/>
              <a:t>doses</a:t>
            </a:r>
            <a:r>
              <a:rPr lang="en-US" dirty="0" smtClean="0"/>
              <a:t> of steroids over a specific period of time, stopping for a period, and starting again.</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971</TotalTime>
  <Words>973</Words>
  <Application>Microsoft Office PowerPoint</Application>
  <PresentationFormat>On-screen Show (4:3)</PresentationFormat>
  <Paragraphs>102</Paragraphs>
  <Slides>18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Constantia</vt:lpstr>
      <vt:lpstr>Wingdings 2</vt:lpstr>
      <vt:lpstr>Flow</vt:lpstr>
      <vt:lpstr>ATOD Lesson 1</vt:lpstr>
      <vt:lpstr>Warm Up</vt:lpstr>
      <vt:lpstr>Warm Up: Why might teens take performance enhancing drugs?</vt:lpstr>
      <vt:lpstr>Statement of Objectives</vt:lpstr>
      <vt:lpstr>An American Tragedy: Performance Enhancing Drug Use </vt:lpstr>
      <vt:lpstr>PowerPoint Presentation</vt:lpstr>
      <vt:lpstr>Anabolic Steroids</vt:lpstr>
      <vt:lpstr>Anabolic Steroids </vt:lpstr>
      <vt:lpstr>Methods</vt:lpstr>
      <vt:lpstr>Methods</vt:lpstr>
      <vt:lpstr>Consequences</vt:lpstr>
      <vt:lpstr>Consequences con’t</vt:lpstr>
      <vt:lpstr>Guided Practice: Venn Diagram</vt:lpstr>
      <vt:lpstr>Risks of Steroids- Place in Chart</vt:lpstr>
      <vt:lpstr>Male and Female Pictures</vt:lpstr>
      <vt:lpstr>On your ATOD Notes, answer</vt:lpstr>
      <vt:lpstr>Independent Practice: The Pill Of Success: </vt:lpstr>
      <vt:lpstr>Closure</vt:lpstr>
    </vt:vector>
  </TitlesOfParts>
  <Company>Charlotte Mecklenburg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ATOD Lesson 1</dc:title>
  <dc:creator>kailynv.lockie</dc:creator>
  <cp:lastModifiedBy>Lockie, Kailyn V.</cp:lastModifiedBy>
  <cp:revision>56</cp:revision>
  <dcterms:created xsi:type="dcterms:W3CDTF">2015-04-13T12:07:54Z</dcterms:created>
  <dcterms:modified xsi:type="dcterms:W3CDTF">2016-05-16T11:06:13Z</dcterms:modified>
</cp:coreProperties>
</file>