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64" r:id="rId4"/>
    <p:sldId id="265" r:id="rId5"/>
    <p:sldId id="269" r:id="rId6"/>
    <p:sldId id="257" r:id="rId7"/>
    <p:sldId id="258" r:id="rId8"/>
    <p:sldId id="259" r:id="rId9"/>
    <p:sldId id="260" r:id="rId10"/>
    <p:sldId id="261" r:id="rId11"/>
    <p:sldId id="266" r:id="rId12"/>
    <p:sldId id="267" r:id="rId13"/>
    <p:sldId id="263" r:id="rId14"/>
    <p:sldId id="268" r:id="rId15"/>
    <p:sldId id="270" r:id="rId16"/>
    <p:sldId id="271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5528C-DD45-784D-BC6D-91FBF193B4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A22BC-902A-9F43-94F9-94753DBD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3795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689DA-AADB-5A45-9F60-D02961DDF75B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9777C-4227-B742-8398-AB220B9EB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21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http://www.mayoclinic.com/health/generalized-anxiety-disorder/DS00502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9777C-4227-B742-8398-AB220B9EBC3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005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http://www.nimh.nih.gov/health/publications/social-phobia-social-anxiety-disorder-always-embarrassed/what-is-social-phobia.shtml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9777C-4227-B742-8398-AB220B9EBC3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7798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http://www.mayoclinic.com/health/post-traumatic-stress-disorder/DS00246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9777C-4227-B742-8398-AB220B9EBC3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636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http://www.mayoclinic.com/health/panic-attacks/DS00338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9777C-4227-B742-8398-AB220B9EBC3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07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31D9-C9BC-5746-9B47-E0385747E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31D9-C9BC-5746-9B47-E0385747E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31D9-C9BC-5746-9B47-E0385747ED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31D9-C9BC-5746-9B47-E0385747ED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31D9-C9BC-5746-9B47-E0385747ED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31D9-C9BC-5746-9B47-E0385747E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31D9-C9BC-5746-9B47-E0385747ED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31D9-C9BC-5746-9B47-E0385747E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E531D9-C9BC-5746-9B47-E0385747ED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40E8C7DF-7B4D-CF4E-9C81-775586F9ED91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6E531D9-C9BC-5746-9B47-E0385747E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905000"/>
            <a:ext cx="3429000" cy="27432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Mental Disorders </a:t>
            </a:r>
            <a:br>
              <a:rPr lang="en-US" dirty="0" smtClean="0"/>
            </a:br>
            <a:r>
              <a:rPr lang="en-US" dirty="0" smtClean="0"/>
              <a:t>and Symptoms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521" y="3582362"/>
            <a:ext cx="3853679" cy="2589838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An involuntary anxiety or “panic” attack, triggering severe physical reactions.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Treatment Methods: </a:t>
            </a:r>
          </a:p>
          <a:p>
            <a:pPr>
              <a:buNone/>
            </a:pPr>
            <a:r>
              <a:rPr lang="en-US" dirty="0" smtClean="0"/>
              <a:t>  medication and/</a:t>
            </a:r>
          </a:p>
          <a:p>
            <a:pPr>
              <a:buNone/>
            </a:pPr>
            <a:r>
              <a:rPr lang="en-US" dirty="0" smtClean="0"/>
              <a:t>  or therapy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Panic Disorder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781491"/>
            <a:ext cx="3834643" cy="3225800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barrier?</a:t>
            </a:r>
          </a:p>
          <a:p>
            <a:endParaRPr lang="en-US" dirty="0" smtClean="0"/>
          </a:p>
          <a:p>
            <a:r>
              <a:rPr lang="en-US" dirty="0" smtClean="0"/>
              <a:t>What could be a barrier to seeking help for a mental disorder?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Perception that problem will “just go away”</a:t>
            </a:r>
          </a:p>
          <a:p>
            <a:r>
              <a:rPr lang="en-US" dirty="0" smtClean="0"/>
              <a:t>Perception that a mental health problem means one is weak or crazy</a:t>
            </a:r>
          </a:p>
          <a:p>
            <a:r>
              <a:rPr lang="en-US" dirty="0" smtClean="0"/>
              <a:t>Lack of awareness of resources at school or community</a:t>
            </a:r>
          </a:p>
          <a:p>
            <a:r>
              <a:rPr lang="en-US" dirty="0" smtClean="0"/>
              <a:t>Embarrassment to acknowledge problem</a:t>
            </a:r>
          </a:p>
          <a:p>
            <a:r>
              <a:rPr lang="en-US" dirty="0" smtClean="0"/>
              <a:t>Perception that one should be able to fix the problem without help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Barriers to Seeking Help for Mental Disorders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might this particular barrier be so prevalent(widespread) in our daily lives?</a:t>
            </a:r>
          </a:p>
          <a:p>
            <a:r>
              <a:rPr lang="en-US" dirty="0" smtClean="0"/>
              <a:t>What ideas do you have for overcoming these barriers?</a:t>
            </a:r>
          </a:p>
          <a:p>
            <a:r>
              <a:rPr lang="en-US" dirty="0" smtClean="0"/>
              <a:t>Why is it that people feel more comfortable addressing a physical health problem but not a mental health problem?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Seeking Help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Approx. 1 in 10 children aged 5-16 suffer from a diagnosable mental health disorder- that is around 3 adolescents in each class</a:t>
            </a:r>
          </a:p>
          <a:p>
            <a:r>
              <a:rPr lang="en-US" dirty="0" smtClean="0"/>
              <a:t>Nearly 80,000 children and young people suffer from severe depression</a:t>
            </a:r>
          </a:p>
          <a:p>
            <a:r>
              <a:rPr lang="en-US" dirty="0" smtClean="0"/>
              <a:t>Between 500,000 and one million young people aged 15-24 attempt suicide each year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Worksheet: Match the mental disorders we discussed in class to the correct symptoms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Symptoms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all notes away</a:t>
            </a:r>
          </a:p>
          <a:p>
            <a:endParaRPr lang="en-US" dirty="0" smtClean="0"/>
          </a:p>
          <a:p>
            <a:r>
              <a:rPr lang="en-US" dirty="0" smtClean="0"/>
              <a:t>Each bag has 5 mental disorders with matching symptoms and treatments. </a:t>
            </a:r>
          </a:p>
          <a:p>
            <a:endParaRPr lang="en-US" dirty="0" smtClean="0"/>
          </a:p>
          <a:p>
            <a:r>
              <a:rPr lang="en-US" dirty="0" smtClean="0"/>
              <a:t>Match the correct disorders to the symptoms by placing in a line on the desk</a:t>
            </a:r>
          </a:p>
          <a:p>
            <a:endParaRPr lang="en-US" dirty="0" smtClean="0"/>
          </a:p>
          <a:p>
            <a:r>
              <a:rPr lang="en-US" dirty="0" smtClean="0"/>
              <a:t>Work in groups of 3-4. No more than 4!!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someone who…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Select one of the 5 mental disorders and create a story about the struggles that may be faced when encountered with a particular mental disorder</a:t>
            </a:r>
          </a:p>
          <a:p>
            <a:r>
              <a:rPr lang="en-US" dirty="0" smtClean="0"/>
              <a:t>Be sure to include symptoms and help-seeking strategies that can be played out by the individual or friend.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Write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191000"/>
            <a:ext cx="792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Rubric: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dirty="0" smtClean="0"/>
              <a:t>5</a:t>
            </a:r>
            <a:r>
              <a:rPr lang="en-US" dirty="0" smtClean="0"/>
              <a:t> points</a:t>
            </a:r>
            <a:br>
              <a:rPr lang="en-US" dirty="0" smtClean="0"/>
            </a:br>
            <a:r>
              <a:rPr lang="en-US" dirty="0" smtClean="0"/>
              <a:t>-5 points: Correctly identifies a mental disorder and shows correct symptoms</a:t>
            </a:r>
            <a:br>
              <a:rPr lang="en-US" dirty="0" smtClean="0"/>
            </a:br>
            <a:r>
              <a:rPr lang="en-US" dirty="0" smtClean="0"/>
              <a:t>-5 points: Displays positive coping strategies and help-seeking strategies</a:t>
            </a:r>
            <a:br>
              <a:rPr lang="en-US" dirty="0" smtClean="0"/>
            </a:br>
            <a:r>
              <a:rPr lang="en-US" dirty="0" smtClean="0"/>
              <a:t>-5 points: Correct grammar, spelling, punctuation. At least  3            </a:t>
            </a:r>
            <a:br>
              <a:rPr lang="en-US" dirty="0" smtClean="0"/>
            </a:br>
            <a:r>
              <a:rPr lang="en-US" dirty="0" smtClean="0"/>
              <a:t>                          paragraphs (opening, body, closing)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36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Responses to How to Handle a Problem worksheet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Parent or family member</a:t>
            </a:r>
            <a:r>
              <a:rPr lang="en-US" dirty="0" smtClean="0"/>
              <a:t>: Families are built in support systems. A support system is a network of people available to help when needed</a:t>
            </a:r>
          </a:p>
          <a:p>
            <a:r>
              <a:rPr lang="en-US" b="1" dirty="0" smtClean="0"/>
              <a:t>Mental Health professional: </a:t>
            </a:r>
            <a:r>
              <a:rPr lang="en-US" dirty="0" smtClean="0"/>
              <a:t>These people are specially trained to understand and deal with mental and emotional problems. They respect your privacy</a:t>
            </a:r>
          </a:p>
          <a:p>
            <a:r>
              <a:rPr lang="en-US" b="1" dirty="0" smtClean="0"/>
              <a:t>School nurse: </a:t>
            </a:r>
            <a:r>
              <a:rPr lang="en-US" dirty="0" smtClean="0"/>
              <a:t>Specially trained to understand and deal with problems of teenagers.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Help for Mental and Emotional Disorders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Priest, Minister, Rabbi, or other clergy member: </a:t>
            </a:r>
            <a:r>
              <a:rPr lang="en-US" dirty="0" smtClean="0"/>
              <a:t>The leader of your faith community may be a good person with whom to talk. Members of the clergy are educated in counseling people with emotional problems.</a:t>
            </a:r>
          </a:p>
          <a:p>
            <a:r>
              <a:rPr lang="en-US" b="1" dirty="0" smtClean="0"/>
              <a:t>Teacher or school counselor: </a:t>
            </a:r>
            <a:r>
              <a:rPr lang="en-US" dirty="0" smtClean="0"/>
              <a:t>A teacher or guidance counselor whom you like and trust could be a friend when you are in need.</a:t>
            </a:r>
          </a:p>
          <a:p>
            <a:r>
              <a:rPr lang="en-US" b="1" dirty="0" smtClean="0"/>
              <a:t>Hot Line: </a:t>
            </a:r>
            <a:r>
              <a:rPr lang="en-US" dirty="0" smtClean="0"/>
              <a:t>Teen hot lines are special telephone services. Some are answered by teens, others by adults. Both groups are trained to listen and help teens that are experiencing a crisis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Help for Mental and Emotional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 Hot Line (NC): 919-231-4525</a:t>
            </a:r>
          </a:p>
          <a:p>
            <a:endParaRPr lang="en-US" dirty="0" smtClean="0"/>
          </a:p>
          <a:p>
            <a:r>
              <a:rPr lang="en-US" dirty="0" smtClean="0"/>
              <a:t>Teen Line (CA): 310 855 HOPE  9pm-1</a:t>
            </a:r>
            <a:br>
              <a:rPr lang="en-US" dirty="0" smtClean="0"/>
            </a:br>
            <a:r>
              <a:rPr lang="en-US" dirty="0" smtClean="0"/>
              <a:t>Text TEEN to 839863 between 8:30pm-12:30 PST to speak with one of their teens. Text STOP to stop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Severe, ongoing anxiety that interferes with day to day activities.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Treatment methods: </a:t>
            </a:r>
          </a:p>
          <a:p>
            <a:pPr>
              <a:buNone/>
            </a:pPr>
            <a:r>
              <a:rPr lang="en-US" dirty="0" smtClean="0"/>
              <a:t>  medication and/</a:t>
            </a:r>
          </a:p>
          <a:p>
            <a:pPr>
              <a:buNone/>
            </a:pPr>
            <a:r>
              <a:rPr lang="en-US" dirty="0" smtClean="0"/>
              <a:t>  or therapy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Anxiety Disorder</a:t>
            </a:r>
            <a:br>
              <a:rPr lang="en-US" dirty="0" smtClean="0"/>
            </a:br>
            <a:r>
              <a:rPr lang="en-US" dirty="0" smtClean="0"/>
              <a:t>(GAD)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124200"/>
            <a:ext cx="3590192" cy="2800350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</a:t>
            </a:r>
            <a:r>
              <a:rPr dirty="0" smtClean="0"/>
              <a:t>Social phobia is a strong fear of being judged by others and of being embarrassed. </a:t>
            </a:r>
            <a:endParaRPr lang="en-US" dirty="0" smtClean="0"/>
          </a:p>
          <a:p>
            <a:r>
              <a:rPr lang="en-US" dirty="0" smtClean="0"/>
              <a:t>Similar to GAD, Social Phobia can also interfere with day to day activities.</a:t>
            </a:r>
          </a:p>
          <a:p>
            <a:endParaRPr lang="en-US" dirty="0" smtClean="0"/>
          </a:p>
          <a:p>
            <a:r>
              <a:rPr lang="en-US" dirty="0" smtClean="0"/>
              <a:t>Treatment methods: </a:t>
            </a:r>
          </a:p>
          <a:p>
            <a:pPr>
              <a:buNone/>
            </a:pPr>
            <a:r>
              <a:rPr lang="en-US" dirty="0" smtClean="0"/>
              <a:t>  medication and or </a:t>
            </a:r>
          </a:p>
          <a:p>
            <a:pPr>
              <a:buNone/>
            </a:pPr>
            <a:r>
              <a:rPr lang="en-US" dirty="0" smtClean="0"/>
              <a:t>  therapy/counseling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Phobia</a:t>
            </a:r>
            <a:br>
              <a:rPr lang="en-US" dirty="0" smtClean="0"/>
            </a:br>
            <a:r>
              <a:rPr lang="en-US" dirty="0" smtClean="0"/>
              <a:t>(Social Anxiety Disorder)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810000"/>
            <a:ext cx="2349500" cy="2489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OCD is an anxiety disorder that leads people to performing repetitive tasks that interfere with everyday life.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Treatment Methods: </a:t>
            </a:r>
          </a:p>
          <a:p>
            <a:pPr>
              <a:buNone/>
            </a:pPr>
            <a:r>
              <a:rPr lang="en-US" dirty="0" smtClean="0"/>
              <a:t>  medication and </a:t>
            </a:r>
          </a:p>
          <a:p>
            <a:pPr>
              <a:buNone/>
            </a:pPr>
            <a:r>
              <a:rPr lang="en-US" dirty="0" smtClean="0"/>
              <a:t>  behavioral therapy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Obsessive-Compulsive Disorder</a:t>
            </a:r>
            <a:br>
              <a:rPr lang="en-US" dirty="0" smtClean="0"/>
            </a:br>
            <a:r>
              <a:rPr lang="en-US" dirty="0" smtClean="0"/>
              <a:t>(OCD)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276600"/>
            <a:ext cx="3136900" cy="3149600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 mental health condition that is triggered by a terrifying event.  Symptoms may include nightmares, flashbacks and severe anxiety.</a:t>
            </a:r>
          </a:p>
          <a:p>
            <a:endParaRPr lang="en-US" dirty="0" smtClean="0"/>
          </a:p>
          <a:p>
            <a:r>
              <a:rPr lang="en-US" dirty="0" smtClean="0"/>
              <a:t>Treatment Methods: </a:t>
            </a:r>
          </a:p>
          <a:p>
            <a:pPr>
              <a:buNone/>
            </a:pPr>
            <a:r>
              <a:rPr lang="en-US" dirty="0" smtClean="0"/>
              <a:t>  therapy and or </a:t>
            </a:r>
          </a:p>
          <a:p>
            <a:pPr>
              <a:buNone/>
            </a:pPr>
            <a:r>
              <a:rPr lang="en-US" dirty="0" smtClean="0"/>
              <a:t>  medication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 Traumatic Stress Disorder</a:t>
            </a:r>
            <a:br>
              <a:rPr lang="en-US" dirty="0" smtClean="0"/>
            </a:br>
            <a:r>
              <a:rPr lang="en-US" dirty="0" smtClean="0"/>
              <a:t>(PTSD)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5368" y="3352800"/>
            <a:ext cx="3585332" cy="2882900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546</TotalTime>
  <Words>671</Words>
  <Application>Microsoft Office PowerPoint</Application>
  <PresentationFormat>On-screen Show (4:3)</PresentationFormat>
  <Paragraphs>91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Mental Disorders  and Symptoms</vt:lpstr>
      <vt:lpstr>Warm Up</vt:lpstr>
      <vt:lpstr>Sources of Help for Mental and Emotional Disorders</vt:lpstr>
      <vt:lpstr>Sources of Help for Mental and Emotional Problems</vt:lpstr>
      <vt:lpstr>Hot Line</vt:lpstr>
      <vt:lpstr>General Anxiety Disorder (GAD)</vt:lpstr>
      <vt:lpstr>Social Phobia (Social Anxiety Disorder)</vt:lpstr>
      <vt:lpstr>Obsessive-Compulsive Disorder (OCD)</vt:lpstr>
      <vt:lpstr>Post Traumatic Stress Disorder (PTSD)</vt:lpstr>
      <vt:lpstr>Panic Disorder</vt:lpstr>
      <vt:lpstr>Barriers</vt:lpstr>
      <vt:lpstr>Barriers to Seeking Help for Mental Disorders</vt:lpstr>
      <vt:lpstr>Barriers to Seeking Help</vt:lpstr>
      <vt:lpstr>Statistics</vt:lpstr>
      <vt:lpstr>Matching Symptoms</vt:lpstr>
      <vt:lpstr>Do you know someone who…</vt:lpstr>
      <vt:lpstr>Free Write</vt:lpstr>
    </vt:vector>
  </TitlesOfParts>
  <Company>appalachian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Disorders  and Symptoms</dc:title>
  <dc:creator>Christopher Moen</dc:creator>
  <cp:lastModifiedBy>kailynv.lockie</cp:lastModifiedBy>
  <cp:revision>34</cp:revision>
  <cp:lastPrinted>2012-03-27T19:34:26Z</cp:lastPrinted>
  <dcterms:created xsi:type="dcterms:W3CDTF">2012-04-21T15:42:27Z</dcterms:created>
  <dcterms:modified xsi:type="dcterms:W3CDTF">2015-02-09T15:15:50Z</dcterms:modified>
</cp:coreProperties>
</file>