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15"/>
  </p:notesMasterIdLst>
  <p:handoutMasterIdLst>
    <p:handoutMasterId r:id="rId16"/>
  </p:handoutMasterIdLst>
  <p:sldIdLst>
    <p:sldId id="278" r:id="rId2"/>
    <p:sldId id="256" r:id="rId3"/>
    <p:sldId id="259" r:id="rId4"/>
    <p:sldId id="260" r:id="rId5"/>
    <p:sldId id="261" r:id="rId6"/>
    <p:sldId id="262" r:id="rId7"/>
    <p:sldId id="279" r:id="rId8"/>
    <p:sldId id="263" r:id="rId9"/>
    <p:sldId id="264" r:id="rId10"/>
    <p:sldId id="266" r:id="rId11"/>
    <p:sldId id="267" r:id="rId12"/>
    <p:sldId id="270"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5" d="100"/>
          <a:sy n="105" d="100"/>
        </p:scale>
        <p:origin x="-10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BD4E1E-1575-9244-AB1C-5554AFD5F0E3}"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B58404-3E31-4044-A499-D2E3E3FF4C74}" type="slidenum">
              <a:rPr lang="en-US" smtClean="0"/>
              <a:t>‹#›</a:t>
            </a:fld>
            <a:endParaRPr lang="en-US"/>
          </a:p>
        </p:txBody>
      </p:sp>
    </p:spTree>
    <p:extLst>
      <p:ext uri="{BB962C8B-B14F-4D97-AF65-F5344CB8AC3E}">
        <p14:creationId xmlns:p14="http://schemas.microsoft.com/office/powerpoint/2010/main" val="163124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42456-AC7D-3F43-AC06-6B0719B10287}" type="datetimeFigureOut">
              <a:rPr lang="en-US" smtClean="0"/>
              <a:pPr/>
              <a:t>7/10/12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9C98D-57FF-BA43-A2FB-89B277288F9C}" type="slidenum">
              <a:rPr lang="en-US" smtClean="0"/>
              <a:pPr/>
              <a:t>‹#›</a:t>
            </a:fld>
            <a:endParaRPr lang="en-US"/>
          </a:p>
        </p:txBody>
      </p:sp>
    </p:spTree>
    <p:extLst>
      <p:ext uri="{BB962C8B-B14F-4D97-AF65-F5344CB8AC3E}">
        <p14:creationId xmlns:p14="http://schemas.microsoft.com/office/powerpoint/2010/main" val="4007284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stress is functional, and that the same stress response in businessmen was</a:t>
            </a:r>
            <a:r>
              <a:rPr lang="en-US" baseline="0" dirty="0" smtClean="0"/>
              <a:t> in hunters and gatherers.  Stress response is the same but stressors are different.</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3</a:t>
            </a:fld>
            <a:endParaRPr lang="en-US"/>
          </a:p>
        </p:txBody>
      </p:sp>
    </p:spTree>
    <p:extLst>
      <p:ext uri="{BB962C8B-B14F-4D97-AF65-F5344CB8AC3E}">
        <p14:creationId xmlns:p14="http://schemas.microsoft.com/office/powerpoint/2010/main" val="32412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as the stress response.  </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4</a:t>
            </a:fld>
            <a:endParaRPr lang="en-US"/>
          </a:p>
        </p:txBody>
      </p:sp>
    </p:spTree>
    <p:extLst>
      <p:ext uri="{BB962C8B-B14F-4D97-AF65-F5344CB8AC3E}">
        <p14:creationId xmlns:p14="http://schemas.microsoft.com/office/powerpoint/2010/main" val="66642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effects, </a:t>
            </a:r>
            <a:r>
              <a:rPr lang="en-US" smtClean="0"/>
              <a:t>see Appendix 1 on the Lesson Plan.</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5</a:t>
            </a:fld>
            <a:endParaRPr lang="en-US"/>
          </a:p>
        </p:txBody>
      </p:sp>
    </p:spTree>
    <p:extLst>
      <p:ext uri="{BB962C8B-B14F-4D97-AF65-F5344CB8AC3E}">
        <p14:creationId xmlns:p14="http://schemas.microsoft.com/office/powerpoint/2010/main" val="57234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a:t>
            </a:r>
            <a:r>
              <a:rPr lang="en-US" baseline="0" dirty="0" smtClean="0"/>
              <a:t> to be a healthy balance between sympathetic and parasympathetic.  These 2 systems are constantly active, thus constantly trying to maintain balance.</a:t>
            </a:r>
          </a:p>
          <a:p>
            <a:endParaRPr lang="en-US" baseline="0" dirty="0" smtClean="0"/>
          </a:p>
          <a:p>
            <a:endParaRPr lang="en-US" baseline="0" dirty="0" smtClean="0"/>
          </a:p>
          <a:p>
            <a:r>
              <a:rPr lang="en-US" dirty="0" smtClean="0"/>
              <a:t>http://www.google.com/imgres?q=balance&amp;num=10&amp;um=1&amp;hl=en&amp;biw=1920&amp;bih=950&amp;tbm=isch&amp;tbnid=uOr_BMGMwPZHlM:&amp;imgrefurl=http://www.crystalvaults.com/pages/crystal_harmony.php&amp;docid=CNXY7ZEZW1AbcM&amp;imgurl=http://www.crystalvaults.com/images/balance_yinyang_symbol.gif&amp;w=352&amp;h=341&amp;ei=t6a6TvHfIIjg2AW735j-Bg&amp;zoom=1&amp;iact=hc&amp;vpx=542&amp;vpy=317&amp;dur=560&amp;hovh=221&amp;hovw=228&amp;tx=117&amp;ty=109&amp;sig=106962588013688018438&amp;sqi=2&amp;page=1&amp;tbnh=132&amp;tbnw=136&amp;start=0&amp;ndsp=51&amp;ved=1t:429,r:12,s:0</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6</a:t>
            </a:fld>
            <a:endParaRPr lang="en-US"/>
          </a:p>
        </p:txBody>
      </p:sp>
    </p:spTree>
    <p:extLst>
      <p:ext uri="{BB962C8B-B14F-4D97-AF65-F5344CB8AC3E}">
        <p14:creationId xmlns:p14="http://schemas.microsoft.com/office/powerpoint/2010/main" val="376246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is designed</a:t>
            </a:r>
            <a:r>
              <a:rPr lang="en-US" baseline="0" dirty="0" smtClean="0"/>
              <a:t> to optimize performance.</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8</a:t>
            </a:fld>
            <a:endParaRPr lang="en-US"/>
          </a:p>
        </p:txBody>
      </p:sp>
    </p:spTree>
    <p:extLst>
      <p:ext uri="{BB962C8B-B14F-4D97-AF65-F5344CB8AC3E}">
        <p14:creationId xmlns:p14="http://schemas.microsoft.com/office/powerpoint/2010/main" val="193155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which do not threaten ones life.</a:t>
            </a:r>
            <a:r>
              <a:rPr lang="en-US" baseline="0" dirty="0" smtClean="0"/>
              <a:t>  These stressors are </a:t>
            </a:r>
            <a:r>
              <a:rPr lang="en-US" baseline="0" dirty="0" err="1" smtClean="0"/>
              <a:t>derrived</a:t>
            </a:r>
            <a:r>
              <a:rPr lang="en-US" baseline="0" dirty="0" smtClean="0"/>
              <a:t> from the humans ambition to be successful in our modern society.  It is important to not that these are stressors that have the potential to be continuous and engrained in our daily life.  So even though these stressors seem petty and miniscule, it is important to note that they have the potential to be long term stressors….resulting in anxiety/depression etc.</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10</a:t>
            </a:fld>
            <a:endParaRPr lang="en-US"/>
          </a:p>
        </p:txBody>
      </p:sp>
    </p:spTree>
    <p:extLst>
      <p:ext uri="{BB962C8B-B14F-4D97-AF65-F5344CB8AC3E}">
        <p14:creationId xmlns:p14="http://schemas.microsoft.com/office/powerpoint/2010/main" val="33965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which</a:t>
            </a:r>
            <a:r>
              <a:rPr lang="en-US" baseline="0" dirty="0" smtClean="0"/>
              <a:t> are functional and have to do with survival</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11</a:t>
            </a:fld>
            <a:endParaRPr lang="en-US"/>
          </a:p>
        </p:txBody>
      </p:sp>
    </p:spTree>
    <p:extLst>
      <p:ext uri="{BB962C8B-B14F-4D97-AF65-F5344CB8AC3E}">
        <p14:creationId xmlns:p14="http://schemas.microsoft.com/office/powerpoint/2010/main" val="122786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designed to add meaning to life</a:t>
            </a:r>
          </a:p>
          <a:p>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class to examine which stress management tools are healthy, unhealthy, or could be either one.</a:t>
            </a:r>
            <a:endParaRPr lang="en-US" dirty="0"/>
          </a:p>
        </p:txBody>
      </p:sp>
      <p:sp>
        <p:nvSpPr>
          <p:cNvPr id="4" name="Slide Number Placeholder 3"/>
          <p:cNvSpPr>
            <a:spLocks noGrp="1"/>
          </p:cNvSpPr>
          <p:nvPr>
            <p:ph type="sldNum" sz="quarter" idx="10"/>
          </p:nvPr>
        </p:nvSpPr>
        <p:spPr/>
        <p:txBody>
          <a:bodyPr/>
          <a:lstStyle/>
          <a:p>
            <a:fld id="{0282C518-719F-CC4F-88C5-3F272205E2EB}"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63C217F-FCB1-904F-931A-1CFF82EFF0A9}"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C217F-FCB1-904F-931A-1CFF82EFF0A9}"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C217F-FCB1-904F-931A-1CFF82EFF0A9}"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C217F-FCB1-904F-931A-1CFF82EFF0A9}"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C217F-FCB1-904F-931A-1CFF82EFF0A9}" type="datetimeFigureOut">
              <a:rPr lang="en-US" smtClean="0"/>
              <a:pPr/>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3C217F-FCB1-904F-931A-1CFF82EFF0A9}" type="datetimeFigureOut">
              <a:rPr lang="en-US" smtClean="0"/>
              <a:pPr/>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63C217F-FCB1-904F-931A-1CFF82EFF0A9}" type="datetimeFigureOut">
              <a:rPr lang="en-US" smtClean="0"/>
              <a:pPr/>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63C217F-FCB1-904F-931A-1CFF82EFF0A9}"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AA7F1-941D-5A48-9542-2C698B0827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D63C217F-FCB1-904F-931A-1CFF82EFF0A9}" type="datetimeFigureOut">
              <a:rPr lang="en-US" smtClean="0"/>
              <a:pPr/>
              <a:t>7/10/12</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F6DAA7F1-941D-5A48-9542-2C698B0827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
          <p:cNvPicPr/>
          <p:nvPr/>
        </p:nvPicPr>
        <p:blipFill>
          <a:blip r:embed="rId2"/>
          <a:srcRect t="7246"/>
          <a:stretch>
            <a:fillRect/>
          </a:stretch>
        </p:blipFill>
        <p:spPr bwMode="auto">
          <a:xfrm>
            <a:off x="2514600" y="304800"/>
            <a:ext cx="4572000" cy="6397625"/>
          </a:xfrm>
          <a:prstGeom prst="rect">
            <a:avLst/>
          </a:prstGeom>
          <a:noFill/>
          <a:ln w="38100">
            <a:solidFill>
              <a:schemeClr val="accent5">
                <a:lumMod val="60000"/>
                <a:lumOff val="40000"/>
              </a:schemeClr>
            </a:solidFill>
            <a:miter lim="800000"/>
            <a:headEnd/>
            <a:tailEnd/>
          </a:ln>
        </p:spPr>
      </p:pic>
      <p:sp>
        <p:nvSpPr>
          <p:cNvPr id="5" name="Text Box 2"/>
          <p:cNvSpPr txBox="1">
            <a:spLocks noChangeArrowheads="1"/>
          </p:cNvSpPr>
          <p:nvPr/>
        </p:nvSpPr>
        <p:spPr bwMode="auto">
          <a:xfrm rot="19882112">
            <a:off x="1779135" y="2177183"/>
            <a:ext cx="1295400" cy="441325"/>
          </a:xfrm>
          <a:prstGeom prst="rect">
            <a:avLst/>
          </a:prstGeom>
          <a:solidFill>
            <a:srgbClr val="B1DDEB"/>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2" charset="0"/>
                <a:ea typeface="Times New Roman" pitchFamily="32" charset="0"/>
              </a:rPr>
              <a:t>WRECKING THINGS</a:t>
            </a:r>
          </a:p>
        </p:txBody>
      </p:sp>
      <p:sp>
        <p:nvSpPr>
          <p:cNvPr id="6" name="Text Box 3"/>
          <p:cNvSpPr txBox="1">
            <a:spLocks noChangeArrowheads="1"/>
          </p:cNvSpPr>
          <p:nvPr/>
        </p:nvSpPr>
        <p:spPr bwMode="auto">
          <a:xfrm>
            <a:off x="5905500" y="1597025"/>
            <a:ext cx="2362200" cy="450850"/>
          </a:xfrm>
          <a:prstGeom prst="rect">
            <a:avLst/>
          </a:prstGeom>
          <a:solidFill>
            <a:srgbClr val="B1DDEB"/>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pitchFamily="32" charset="0"/>
                <a:ea typeface="Times New Roman" pitchFamily="32" charset="0"/>
              </a:rPr>
              <a:t>EXPLOSIONS: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pitchFamily="32" charset="0"/>
                <a:ea typeface="Times New Roman" pitchFamily="32" charset="0"/>
              </a:rPr>
              <a:t>Someone always gets hurt</a:t>
            </a:r>
            <a:endParaRPr kumimoji="0" lang="en-US" sz="1200" b="1" i="0" u="none" strike="noStrike" cap="none" normalizeH="0" baseline="0">
              <a:ln>
                <a:noFill/>
              </a:ln>
              <a:solidFill>
                <a:srgbClr val="000000"/>
              </a:solidFill>
              <a:effectLst/>
              <a:latin typeface="Albertus Medium" charset="0"/>
              <a:ea typeface="Times New Roman" pitchFamily="32" charset="0"/>
            </a:endParaRPr>
          </a:p>
        </p:txBody>
      </p:sp>
      <p:sp>
        <p:nvSpPr>
          <p:cNvPr id="7" name="Text Box 4"/>
          <p:cNvSpPr txBox="1">
            <a:spLocks noChangeArrowheads="1"/>
          </p:cNvSpPr>
          <p:nvPr/>
        </p:nvSpPr>
        <p:spPr bwMode="auto">
          <a:xfrm>
            <a:off x="5905500" y="2920059"/>
            <a:ext cx="2057400" cy="627063"/>
          </a:xfrm>
          <a:prstGeom prst="rect">
            <a:avLst/>
          </a:prstGeom>
          <a:solidFill>
            <a:srgbClr val="B1DDEB"/>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2" charset="0"/>
                <a:ea typeface="Times New Roman" pitchFamily="32" charset="0"/>
              </a:rPr>
              <a:t>VENTS: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2" charset="0"/>
                <a:ea typeface="Times New Roman" pitchFamily="32" charset="0"/>
              </a:rPr>
              <a:t>Always about feelings.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2" charset="0"/>
                <a:ea typeface="Times New Roman" pitchFamily="32" charset="0"/>
              </a:rPr>
              <a:t>No one gets mad or hurt.</a:t>
            </a:r>
            <a:endParaRPr kumimoji="0" lang="en-US" sz="1200" b="0" i="0" u="none" strike="noStrike" cap="none" normalizeH="0" baseline="0" dirty="0">
              <a:ln>
                <a:noFill/>
              </a:ln>
              <a:solidFill>
                <a:srgbClr val="000000"/>
              </a:solidFill>
              <a:effectLst/>
              <a:latin typeface="Albertus Medium" charset="0"/>
              <a:ea typeface="Times New Roman" pitchFamily="32" charset="0"/>
            </a:endParaRPr>
          </a:p>
        </p:txBody>
      </p:sp>
      <p:sp>
        <p:nvSpPr>
          <p:cNvPr id="8" name="Text Box 5"/>
          <p:cNvSpPr txBox="1">
            <a:spLocks noChangeArrowheads="1"/>
          </p:cNvSpPr>
          <p:nvPr/>
        </p:nvSpPr>
        <p:spPr bwMode="auto">
          <a:xfrm>
            <a:off x="6096000" y="4876800"/>
            <a:ext cx="2743200" cy="461665"/>
          </a:xfrm>
          <a:prstGeom prst="rect">
            <a:avLst/>
          </a:prstGeom>
          <a:solidFill>
            <a:srgbClr val="B1DDEB"/>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a:ea typeface="ＭＳ Ｐゴシック" pitchFamily="32" charset="-128"/>
                <a:cs typeface="Arial"/>
              </a:rPr>
              <a:t>RESTS: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2" charset="0"/>
                <a:ea typeface="Times New Roman" pitchFamily="32" charset="0"/>
              </a:rPr>
              <a:t>Ways to take a break from feelings</a:t>
            </a:r>
            <a:endParaRPr kumimoji="0" lang="en-US" sz="1200" b="0" i="0" u="none" strike="noStrike" cap="none" normalizeH="0" baseline="0" dirty="0">
              <a:ln>
                <a:noFill/>
              </a:ln>
              <a:solidFill>
                <a:srgbClr val="000000"/>
              </a:solidFill>
              <a:effectLst/>
              <a:latin typeface="Albertus Medium" charset="0"/>
              <a:ea typeface="Times New Roman" pitchFamily="32" charset="0"/>
            </a:endParaRPr>
          </a:p>
        </p:txBody>
      </p:sp>
    </p:spTree>
    <p:extLst>
      <p:ext uri="{BB962C8B-B14F-4D97-AF65-F5344CB8AC3E}">
        <p14:creationId xmlns:p14="http://schemas.microsoft.com/office/powerpoint/2010/main" val="3076342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6"/>
            <a:ext cx="7583488" cy="1510553"/>
          </a:xfrm>
        </p:spPr>
        <p:txBody>
          <a:bodyPr>
            <a:normAutofit/>
          </a:bodyPr>
          <a:lstStyle/>
          <a:p>
            <a:r>
              <a:rPr lang="en-US" dirty="0" smtClean="0"/>
              <a:t>Stressors in the </a:t>
            </a:r>
            <a:br>
              <a:rPr lang="en-US" dirty="0" smtClean="0"/>
            </a:br>
            <a:r>
              <a:rPr lang="en-US" dirty="0" smtClean="0"/>
              <a:t>Modern World?</a:t>
            </a:r>
            <a:endParaRPr lang="en-US" dirty="0"/>
          </a:p>
        </p:txBody>
      </p:sp>
      <p:sp>
        <p:nvSpPr>
          <p:cNvPr id="3" name="Content Placeholder 2"/>
          <p:cNvSpPr>
            <a:spLocks noGrp="1"/>
          </p:cNvSpPr>
          <p:nvPr>
            <p:ph idx="1"/>
          </p:nvPr>
        </p:nvSpPr>
        <p:spPr>
          <a:xfrm>
            <a:off x="381001" y="1752600"/>
            <a:ext cx="4267199" cy="4138613"/>
          </a:xfrm>
        </p:spPr>
        <p:txBody>
          <a:bodyPr>
            <a:normAutofit/>
          </a:bodyPr>
          <a:lstStyle/>
          <a:p>
            <a:r>
              <a:rPr lang="en-US" dirty="0" smtClean="0"/>
              <a:t>Unemployment</a:t>
            </a:r>
          </a:p>
          <a:p>
            <a:r>
              <a:rPr lang="en-US" dirty="0" smtClean="0"/>
              <a:t>Financial difficulties</a:t>
            </a:r>
          </a:p>
          <a:p>
            <a:r>
              <a:rPr lang="en-US" dirty="0"/>
              <a:t>T</a:t>
            </a:r>
            <a:r>
              <a:rPr lang="en-US" dirty="0" smtClean="0"/>
              <a:t>raffic</a:t>
            </a:r>
          </a:p>
          <a:p>
            <a:r>
              <a:rPr lang="en-US" dirty="0" smtClean="0"/>
              <a:t>Social frustrations</a:t>
            </a:r>
          </a:p>
          <a:p>
            <a:r>
              <a:rPr lang="en-US" dirty="0" smtClean="0"/>
              <a:t>Deadlines:  homework, </a:t>
            </a:r>
          </a:p>
          <a:p>
            <a:pPr marL="0" indent="0">
              <a:buNone/>
            </a:pPr>
            <a:r>
              <a:rPr lang="en-US" dirty="0"/>
              <a:t> </a:t>
            </a:r>
            <a:r>
              <a:rPr lang="en-US" dirty="0" smtClean="0"/>
              <a:t>    career, taxes, bills</a:t>
            </a:r>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a:stretch>
            <a:fillRect/>
          </a:stretch>
        </p:blipFill>
        <p:spPr>
          <a:xfrm>
            <a:off x="4876801" y="1721192"/>
            <a:ext cx="3705266" cy="4170022"/>
          </a:xfrm>
          <a:prstGeom prst="rect">
            <a:avLst/>
          </a:prstGeom>
          <a:ln w="44450">
            <a:solidFill>
              <a:schemeClr val="accent1"/>
            </a:solidFill>
          </a:ln>
        </p:spPr>
      </p:pic>
    </p:spTree>
    <p:extLst>
      <p:ext uri="{BB962C8B-B14F-4D97-AF65-F5344CB8AC3E}">
        <p14:creationId xmlns:p14="http://schemas.microsoft.com/office/powerpoint/2010/main" val="23401755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04800"/>
            <a:ext cx="7583488" cy="1447799"/>
          </a:xfrm>
        </p:spPr>
        <p:txBody>
          <a:bodyPr>
            <a:normAutofit fontScale="90000"/>
          </a:bodyPr>
          <a:lstStyle/>
          <a:p>
            <a:r>
              <a:rPr lang="en-US" dirty="0" smtClean="0"/>
              <a:t>Stressors before </a:t>
            </a:r>
            <a:br>
              <a:rPr lang="en-US" dirty="0" smtClean="0"/>
            </a:br>
            <a:r>
              <a:rPr lang="en-US" dirty="0" smtClean="0"/>
              <a:t>Modern </a:t>
            </a:r>
            <a:r>
              <a:rPr lang="en-US" dirty="0"/>
              <a:t>C</a:t>
            </a:r>
            <a:r>
              <a:rPr lang="en-US" dirty="0" smtClean="0"/>
              <a:t>ivilization</a:t>
            </a:r>
            <a:endParaRPr lang="en-US" dirty="0"/>
          </a:p>
        </p:txBody>
      </p:sp>
      <p:sp>
        <p:nvSpPr>
          <p:cNvPr id="3" name="Content Placeholder 2"/>
          <p:cNvSpPr>
            <a:spLocks noGrp="1"/>
          </p:cNvSpPr>
          <p:nvPr>
            <p:ph idx="1"/>
          </p:nvPr>
        </p:nvSpPr>
        <p:spPr>
          <a:xfrm>
            <a:off x="533400" y="1905000"/>
            <a:ext cx="3387725" cy="3986213"/>
          </a:xfrm>
        </p:spPr>
        <p:txBody>
          <a:bodyPr>
            <a:normAutofit lnSpcReduction="10000"/>
          </a:bodyPr>
          <a:lstStyle/>
          <a:p>
            <a:r>
              <a:rPr lang="en-US" dirty="0" smtClean="0"/>
              <a:t>Need for food</a:t>
            </a:r>
          </a:p>
          <a:p>
            <a:r>
              <a:rPr lang="en-US" dirty="0" smtClean="0"/>
              <a:t>Need for water</a:t>
            </a:r>
          </a:p>
          <a:p>
            <a:r>
              <a:rPr lang="en-US" dirty="0" smtClean="0"/>
              <a:t>Need for shelter</a:t>
            </a:r>
          </a:p>
          <a:p>
            <a:r>
              <a:rPr lang="en-US" dirty="0" smtClean="0"/>
              <a:t>Successfully hunting and gathering</a:t>
            </a:r>
          </a:p>
          <a:p>
            <a:r>
              <a:rPr lang="en-US" dirty="0" smtClean="0"/>
              <a:t>Surviving constant threats in life</a:t>
            </a:r>
          </a:p>
          <a:p>
            <a:endParaRPr lang="en-US" dirty="0" smtClean="0"/>
          </a:p>
        </p:txBody>
      </p:sp>
      <p:pic>
        <p:nvPicPr>
          <p:cNvPr id="4" name="Picture 3"/>
          <p:cNvPicPr>
            <a:picLocks noChangeAspect="1"/>
          </p:cNvPicPr>
          <p:nvPr/>
        </p:nvPicPr>
        <p:blipFill>
          <a:blip r:embed="rId3"/>
          <a:stretch>
            <a:fillRect/>
          </a:stretch>
        </p:blipFill>
        <p:spPr>
          <a:xfrm>
            <a:off x="4278884" y="1966913"/>
            <a:ext cx="4114800" cy="3924300"/>
          </a:xfrm>
          <a:prstGeom prst="rect">
            <a:avLst/>
          </a:prstGeom>
          <a:ln w="38100">
            <a:solidFill>
              <a:schemeClr val="accent1"/>
            </a:solidFill>
          </a:ln>
        </p:spPr>
      </p:pic>
    </p:spTree>
    <p:extLst>
      <p:ext uri="{BB962C8B-B14F-4D97-AF65-F5344CB8AC3E}">
        <p14:creationId xmlns:p14="http://schemas.microsoft.com/office/powerpoint/2010/main" val="254468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7199"/>
            <a:ext cx="7583488" cy="1295401"/>
          </a:xfrm>
        </p:spPr>
        <p:txBody>
          <a:bodyPr>
            <a:normAutofit fontScale="90000"/>
          </a:bodyPr>
          <a:lstStyle/>
          <a:p>
            <a:r>
              <a:rPr lang="en-US" dirty="0" smtClean="0"/>
              <a:t>Stress Management in Ancient </a:t>
            </a:r>
            <a:r>
              <a:rPr lang="en-US" dirty="0"/>
              <a:t>C</a:t>
            </a:r>
            <a:r>
              <a:rPr lang="en-US" dirty="0" smtClean="0"/>
              <a:t>ivilizations</a:t>
            </a:r>
            <a:endParaRPr lang="en-US" dirty="0"/>
          </a:p>
        </p:txBody>
      </p:sp>
      <p:sp>
        <p:nvSpPr>
          <p:cNvPr id="3" name="Content Placeholder 2"/>
          <p:cNvSpPr>
            <a:spLocks noGrp="1"/>
          </p:cNvSpPr>
          <p:nvPr>
            <p:ph idx="1"/>
          </p:nvPr>
        </p:nvSpPr>
        <p:spPr>
          <a:xfrm>
            <a:off x="381000" y="2133600"/>
            <a:ext cx="3463925" cy="3757613"/>
          </a:xfrm>
        </p:spPr>
        <p:txBody>
          <a:bodyPr/>
          <a:lstStyle/>
          <a:p>
            <a:r>
              <a:rPr lang="en-US" dirty="0" smtClean="0"/>
              <a:t>Worship (spirituality/religion)</a:t>
            </a:r>
          </a:p>
          <a:p>
            <a:r>
              <a:rPr lang="en-US" dirty="0" smtClean="0"/>
              <a:t>Hieroglyphics  </a:t>
            </a:r>
          </a:p>
          <a:p>
            <a:r>
              <a:rPr lang="en-US" dirty="0" smtClean="0"/>
              <a:t>Constellations</a:t>
            </a:r>
          </a:p>
          <a:p>
            <a:r>
              <a:rPr lang="en-US" dirty="0" smtClean="0"/>
              <a:t>FINDING MEANING IN LIFE</a:t>
            </a:r>
          </a:p>
          <a:p>
            <a:endParaRPr lang="en-US" dirty="0" smtClean="0"/>
          </a:p>
          <a:p>
            <a:pPr>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3939295" y="2057400"/>
            <a:ext cx="4749800" cy="3683991"/>
          </a:xfrm>
          <a:prstGeom prst="rect">
            <a:avLst/>
          </a:prstGeom>
          <a:ln w="38100">
            <a:solidFill>
              <a:schemeClr val="accent1"/>
            </a:solid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7199"/>
            <a:ext cx="7583488" cy="1219201"/>
          </a:xfrm>
        </p:spPr>
        <p:txBody>
          <a:bodyPr>
            <a:normAutofit fontScale="90000"/>
          </a:bodyPr>
          <a:lstStyle/>
          <a:p>
            <a:r>
              <a:rPr lang="en-US" dirty="0" smtClean="0"/>
              <a:t>Stress Management Today</a:t>
            </a:r>
            <a:endParaRPr lang="en-US" dirty="0"/>
          </a:p>
        </p:txBody>
      </p:sp>
      <p:sp>
        <p:nvSpPr>
          <p:cNvPr id="3" name="Content Placeholder 2"/>
          <p:cNvSpPr>
            <a:spLocks noGrp="1"/>
          </p:cNvSpPr>
          <p:nvPr>
            <p:ph idx="1"/>
          </p:nvPr>
        </p:nvSpPr>
        <p:spPr>
          <a:xfrm>
            <a:off x="3581399" y="1600200"/>
            <a:ext cx="4606925" cy="4291013"/>
          </a:xfrm>
        </p:spPr>
        <p:txBody>
          <a:bodyPr>
            <a:normAutofit fontScale="92500" lnSpcReduction="20000"/>
          </a:bodyPr>
          <a:lstStyle/>
          <a:p>
            <a:r>
              <a:rPr lang="en-US" dirty="0" smtClean="0"/>
              <a:t>Eat</a:t>
            </a:r>
          </a:p>
          <a:p>
            <a:r>
              <a:rPr lang="en-US" dirty="0"/>
              <a:t>E</a:t>
            </a:r>
            <a:r>
              <a:rPr lang="en-US" dirty="0" smtClean="0"/>
              <a:t>xercise</a:t>
            </a:r>
          </a:p>
          <a:p>
            <a:r>
              <a:rPr lang="en-US" dirty="0" smtClean="0"/>
              <a:t>Hurt self</a:t>
            </a:r>
          </a:p>
          <a:p>
            <a:r>
              <a:rPr lang="en-US" dirty="0" smtClean="0"/>
              <a:t>Prayer and meditation</a:t>
            </a:r>
          </a:p>
          <a:p>
            <a:r>
              <a:rPr lang="en-US" dirty="0" smtClean="0"/>
              <a:t>Rx medications</a:t>
            </a:r>
          </a:p>
          <a:p>
            <a:r>
              <a:rPr lang="en-US" dirty="0" smtClean="0"/>
              <a:t>Smoking/ drinking/ drugs</a:t>
            </a:r>
          </a:p>
          <a:p>
            <a:r>
              <a:rPr lang="en-US" dirty="0" smtClean="0"/>
              <a:t>Talking to friends and family</a:t>
            </a:r>
          </a:p>
          <a:p>
            <a:r>
              <a:rPr lang="en-US" dirty="0" smtClean="0"/>
              <a:t>Television, reading, or listening to music</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527085" y="1752600"/>
            <a:ext cx="2660615" cy="3810000"/>
          </a:xfrm>
          <a:prstGeom prst="rect">
            <a:avLst/>
          </a:prstGeom>
          <a:ln w="41275">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1"/>
            <a:ext cx="6858000" cy="3886200"/>
          </a:xfrm>
        </p:spPr>
        <p:txBody>
          <a:bodyPr/>
          <a:lstStyle/>
          <a:p>
            <a:r>
              <a:rPr lang="en-US" sz="5400" dirty="0" smtClean="0"/>
              <a:t>Responses to Stressful Situations and Positive Coping</a:t>
            </a:r>
            <a:endParaRPr lang="en-US" sz="5400" dirty="0"/>
          </a:p>
        </p:txBody>
      </p:sp>
      <p:pic>
        <p:nvPicPr>
          <p:cNvPr id="3" name="Picture 2"/>
          <p:cNvPicPr>
            <a:picLocks noChangeAspect="1"/>
          </p:cNvPicPr>
          <p:nvPr/>
        </p:nvPicPr>
        <p:blipFill>
          <a:blip r:embed="rId2"/>
          <a:stretch>
            <a:fillRect/>
          </a:stretch>
        </p:blipFill>
        <p:spPr>
          <a:xfrm>
            <a:off x="3581400" y="4205832"/>
            <a:ext cx="2057400" cy="2372768"/>
          </a:xfrm>
          <a:prstGeom prst="rect">
            <a:avLst/>
          </a:prstGeom>
          <a:ln w="41275">
            <a:solidFill>
              <a:schemeClr val="accent1"/>
            </a:solid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4" name="Content Placeholder 3"/>
          <p:cNvSpPr>
            <a:spLocks noGrp="1"/>
          </p:cNvSpPr>
          <p:nvPr>
            <p:ph idx="1"/>
          </p:nvPr>
        </p:nvSpPr>
        <p:spPr/>
        <p:txBody>
          <a:bodyPr/>
          <a:lstStyle/>
          <a:p>
            <a:r>
              <a:rPr lang="en-US" dirty="0"/>
              <a:t>“The Stress system is a complex, sophisticated, and carefully regulated adaptation that has been shaped by natural selection because it gives a selective advantage.”</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33800"/>
            <a:ext cx="5531710" cy="2928017"/>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10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38199"/>
            <a:ext cx="7583488" cy="1143001"/>
          </a:xfrm>
        </p:spPr>
        <p:txBody>
          <a:bodyPr>
            <a:normAutofit fontScale="90000"/>
          </a:bodyPr>
          <a:lstStyle/>
          <a:p>
            <a:r>
              <a:rPr lang="en-US" dirty="0" smtClean="0"/>
              <a:t>Components The Stress Response</a:t>
            </a:r>
            <a:endParaRPr lang="en-US" dirty="0"/>
          </a:p>
        </p:txBody>
      </p:sp>
      <p:sp>
        <p:nvSpPr>
          <p:cNvPr id="3" name="Content Placeholder 2"/>
          <p:cNvSpPr>
            <a:spLocks noGrp="1"/>
          </p:cNvSpPr>
          <p:nvPr>
            <p:ph idx="1"/>
          </p:nvPr>
        </p:nvSpPr>
        <p:spPr>
          <a:xfrm>
            <a:off x="955675" y="2438401"/>
            <a:ext cx="7232650" cy="2362200"/>
          </a:xfrm>
        </p:spPr>
        <p:txBody>
          <a:bodyPr/>
          <a:lstStyle/>
          <a:p>
            <a:r>
              <a:rPr lang="en-US" dirty="0" smtClean="0"/>
              <a:t>Autonomic Nervous System:  Action within the central nervous system that is “reflexive.”</a:t>
            </a:r>
            <a:endParaRPr lang="en-US" dirty="0"/>
          </a:p>
          <a:p>
            <a:pPr marL="514350" indent="-514350">
              <a:buAutoNum type="arabicPeriod"/>
            </a:pPr>
            <a:r>
              <a:rPr lang="en-US" dirty="0" smtClean="0"/>
              <a:t>Sympathetic Nervous System    </a:t>
            </a:r>
          </a:p>
          <a:p>
            <a:pPr marL="514350" indent="-514350">
              <a:buAutoNum type="arabicPeriod"/>
            </a:pPr>
            <a:r>
              <a:rPr lang="en-US" dirty="0" smtClean="0"/>
              <a:t>Parasympathetic Nervous System</a:t>
            </a:r>
          </a:p>
          <a:p>
            <a:pPr marL="514350" indent="-514350">
              <a:buAutoNum type="arabicPeriod"/>
            </a:pPr>
            <a:endParaRPr lang="en-US" dirty="0"/>
          </a:p>
          <a:p>
            <a:pPr marL="0" indent="0">
              <a:buNone/>
            </a:pPr>
            <a:endParaRPr lang="en-US" dirty="0" smtClean="0"/>
          </a:p>
        </p:txBody>
      </p:sp>
    </p:spTree>
    <p:extLst>
      <p:ext uri="{BB962C8B-B14F-4D97-AF65-F5344CB8AC3E}">
        <p14:creationId xmlns:p14="http://schemas.microsoft.com/office/powerpoint/2010/main" val="3048903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55675" y="2895600"/>
            <a:ext cx="7232650" cy="3657599"/>
          </a:xfrm>
        </p:spPr>
        <p:txBody>
          <a:bodyPr>
            <a:normAutofit fontScale="92500" lnSpcReduction="10000"/>
          </a:bodyPr>
          <a:lstStyle/>
          <a:p>
            <a:r>
              <a:rPr lang="en-US" dirty="0"/>
              <a:t>The Sympathetic Nervous System takes an active role in triggering the stress response.</a:t>
            </a:r>
          </a:p>
          <a:p>
            <a:r>
              <a:rPr lang="en-US" dirty="0"/>
              <a:t>The Sympathetic Nervous System </a:t>
            </a:r>
            <a:r>
              <a:rPr lang="en-US" dirty="0" smtClean="0"/>
              <a:t>effects</a:t>
            </a:r>
            <a:r>
              <a:rPr lang="en-US" dirty="0"/>
              <a:t> </a:t>
            </a:r>
            <a:r>
              <a:rPr lang="en-US" dirty="0" smtClean="0"/>
              <a:t>include increased: </a:t>
            </a:r>
          </a:p>
          <a:p>
            <a:pPr lvl="1"/>
            <a:r>
              <a:rPr lang="en-US" i="1" dirty="0" smtClean="0"/>
              <a:t>arousal</a:t>
            </a:r>
          </a:p>
          <a:p>
            <a:pPr lvl="1"/>
            <a:r>
              <a:rPr lang="en-US" i="1" dirty="0" smtClean="0"/>
              <a:t>blood pressure</a:t>
            </a:r>
            <a:endParaRPr lang="en-US" i="1" dirty="0"/>
          </a:p>
          <a:p>
            <a:pPr lvl="1"/>
            <a:r>
              <a:rPr lang="en-US" i="1" dirty="0" smtClean="0"/>
              <a:t>heart rate</a:t>
            </a:r>
          </a:p>
          <a:p>
            <a:pPr lvl="1"/>
            <a:r>
              <a:rPr lang="en-US" i="1" dirty="0" smtClean="0"/>
              <a:t>respiratory rate</a:t>
            </a:r>
            <a:endParaRPr lang="en-US" i="1" dirty="0"/>
          </a:p>
          <a:p>
            <a:pPr lvl="1"/>
            <a:r>
              <a:rPr lang="en-US" i="1" dirty="0" smtClean="0"/>
              <a:t>physical activity</a:t>
            </a:r>
          </a:p>
          <a:p>
            <a:endParaRPr lang="en-US" dirty="0" smtClean="0"/>
          </a:p>
        </p:txBody>
      </p:sp>
      <p:pic>
        <p:nvPicPr>
          <p:cNvPr id="2050" name="Picture 2" descr="C:\Users\moencb\Desktop\fight-or-f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
            <a:ext cx="4544938" cy="2238998"/>
          </a:xfrm>
          <a:prstGeom prst="rect">
            <a:avLst/>
          </a:prstGeom>
          <a:noFill/>
          <a:ln w="44450">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182707"/>
            <a:ext cx="32766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smtClean="0"/>
              <a:t>Fight or Flight = </a:t>
            </a:r>
          </a:p>
          <a:p>
            <a:pPr algn="ctr"/>
            <a:r>
              <a:rPr lang="en-US" sz="2800" dirty="0" smtClean="0"/>
              <a:t>ALARM Stage</a:t>
            </a:r>
            <a:endParaRPr lang="en-US" sz="2800" dirty="0"/>
          </a:p>
        </p:txBody>
      </p:sp>
    </p:spTree>
    <p:extLst>
      <p:ext uri="{BB962C8B-B14F-4D97-AF65-F5344CB8AC3E}">
        <p14:creationId xmlns:p14="http://schemas.microsoft.com/office/powerpoint/2010/main" val="4719747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2209800"/>
            <a:ext cx="3844925" cy="2666999"/>
          </a:xfrm>
        </p:spPr>
        <p:txBody>
          <a:bodyPr/>
          <a:lstStyle/>
          <a:p>
            <a:r>
              <a:rPr lang="en-US" dirty="0" smtClean="0"/>
              <a:t>Acts as an equalizer </a:t>
            </a:r>
          </a:p>
          <a:p>
            <a:r>
              <a:rPr lang="en-US" dirty="0" smtClean="0"/>
              <a:t>Brings body functions back to stability</a:t>
            </a:r>
          </a:p>
          <a:p>
            <a:pPr>
              <a:buNone/>
            </a:pPr>
            <a:endParaRPr lang="en-US" dirty="0" smtClean="0"/>
          </a:p>
          <a:p>
            <a:endParaRPr lang="en-US" dirty="0" smtClean="0"/>
          </a:p>
          <a:p>
            <a:pPr>
              <a:buNone/>
            </a:pPr>
            <a:endParaRPr lang="en-US" dirty="0"/>
          </a:p>
          <a:p>
            <a:pPr>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59384"/>
            <a:ext cx="3175819" cy="3076575"/>
          </a:xfrm>
          <a:prstGeom prst="rect">
            <a:avLst/>
          </a:prstGeom>
          <a:noFill/>
          <a:ln w="412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38400" y="996556"/>
            <a:ext cx="443287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4000" dirty="0" smtClean="0"/>
              <a:t>Resistance Stage</a:t>
            </a:r>
            <a:endParaRPr lang="en-US" sz="4000" dirty="0"/>
          </a:p>
        </p:txBody>
      </p:sp>
    </p:spTree>
    <p:extLst>
      <p:ext uri="{BB962C8B-B14F-4D97-AF65-F5344CB8AC3E}">
        <p14:creationId xmlns:p14="http://schemas.microsoft.com/office/powerpoint/2010/main" val="2418984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228600"/>
            <a:ext cx="5638801"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Exhaustion Stage</a:t>
            </a:r>
            <a:endParaRPr lang="en-US" dirty="0"/>
          </a:p>
        </p:txBody>
      </p:sp>
      <p:sp>
        <p:nvSpPr>
          <p:cNvPr id="3" name="Content Placeholder 2"/>
          <p:cNvSpPr>
            <a:spLocks noGrp="1"/>
          </p:cNvSpPr>
          <p:nvPr>
            <p:ph idx="1"/>
          </p:nvPr>
        </p:nvSpPr>
        <p:spPr/>
        <p:txBody>
          <a:bodyPr>
            <a:normAutofit/>
          </a:bodyPr>
          <a:lstStyle/>
          <a:p>
            <a:r>
              <a:rPr lang="en-US" dirty="0" smtClean="0"/>
              <a:t>Energy is depleted</a:t>
            </a:r>
          </a:p>
          <a:p>
            <a:r>
              <a:rPr lang="en-US" dirty="0" smtClean="0"/>
              <a:t>Body returns to normal if stress is removed</a:t>
            </a:r>
          </a:p>
          <a:p>
            <a:r>
              <a:rPr lang="en-US" dirty="0" smtClean="0"/>
              <a:t>Body returns to alarm stage if stress continues which can result in stress-related diseases:</a:t>
            </a:r>
          </a:p>
          <a:p>
            <a:pPr lvl="1"/>
            <a:r>
              <a:rPr lang="en-US" dirty="0" smtClean="0"/>
              <a:t>Skin disorders</a:t>
            </a:r>
          </a:p>
          <a:p>
            <a:pPr lvl="1"/>
            <a:r>
              <a:rPr lang="en-US" dirty="0" smtClean="0"/>
              <a:t>Gastrointestinal upset</a:t>
            </a:r>
          </a:p>
          <a:p>
            <a:pPr lvl="1"/>
            <a:r>
              <a:rPr lang="en-US" dirty="0" smtClean="0"/>
              <a:t>Menstrual irregularities</a:t>
            </a:r>
          </a:p>
          <a:p>
            <a:pPr lvl="1"/>
            <a:r>
              <a:rPr lang="en-US" dirty="0" smtClean="0"/>
              <a:t>Cardiovascular disorders</a:t>
            </a:r>
            <a:endParaRPr lang="en-US" dirty="0"/>
          </a:p>
        </p:txBody>
      </p:sp>
    </p:spTree>
    <p:extLst>
      <p:ext uri="{BB962C8B-B14F-4D97-AF65-F5344CB8AC3E}">
        <p14:creationId xmlns:p14="http://schemas.microsoft.com/office/powerpoint/2010/main" val="250542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Amounts of Stress</a:t>
            </a:r>
            <a:endParaRPr lang="en-US" dirty="0"/>
          </a:p>
        </p:txBody>
      </p:sp>
      <p:sp>
        <p:nvSpPr>
          <p:cNvPr id="3" name="Content Placeholder 2"/>
          <p:cNvSpPr>
            <a:spLocks noGrp="1"/>
          </p:cNvSpPr>
          <p:nvPr>
            <p:ph idx="1"/>
          </p:nvPr>
        </p:nvSpPr>
        <p:spPr>
          <a:xfrm>
            <a:off x="955675" y="1232648"/>
            <a:ext cx="7232650" cy="1586752"/>
          </a:xfrm>
        </p:spPr>
        <p:txBody>
          <a:bodyPr>
            <a:normAutofit/>
          </a:bodyPr>
          <a:lstStyle/>
          <a:p>
            <a:r>
              <a:rPr lang="en-US" sz="2800" dirty="0" smtClean="0"/>
              <a:t>Stress acts as a motivator, but too much stress can lead to mental illness such as anxiety or depression.</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24200"/>
            <a:ext cx="6710280" cy="361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5250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7575"/>
            <a:ext cx="8686799" cy="1797424"/>
          </a:xfrm>
        </p:spPr>
        <p:txBody>
          <a:bodyPr>
            <a:normAutofit/>
          </a:bodyPr>
          <a:lstStyle/>
          <a:p>
            <a:r>
              <a:rPr lang="en-US" dirty="0" smtClean="0"/>
              <a:t>Stress-Related </a:t>
            </a:r>
            <a:br>
              <a:rPr lang="en-US" dirty="0" smtClean="0"/>
            </a:br>
            <a:r>
              <a:rPr lang="en-US" dirty="0" smtClean="0"/>
              <a:t>Diseases &amp; Conditions</a:t>
            </a:r>
            <a:endParaRPr lang="en-US" dirty="0"/>
          </a:p>
        </p:txBody>
      </p:sp>
      <p:sp>
        <p:nvSpPr>
          <p:cNvPr id="3" name="Content Placeholder 2"/>
          <p:cNvSpPr>
            <a:spLocks noGrp="1"/>
          </p:cNvSpPr>
          <p:nvPr>
            <p:ph idx="1"/>
          </p:nvPr>
        </p:nvSpPr>
        <p:spPr>
          <a:xfrm>
            <a:off x="5257800" y="1904999"/>
            <a:ext cx="3333750" cy="4648201"/>
          </a:xfrm>
        </p:spPr>
        <p:txBody>
          <a:bodyPr>
            <a:normAutofit/>
          </a:bodyPr>
          <a:lstStyle/>
          <a:p>
            <a:r>
              <a:rPr lang="en-US" dirty="0" smtClean="0"/>
              <a:t>Gastrointestinal disorders</a:t>
            </a:r>
          </a:p>
          <a:p>
            <a:r>
              <a:rPr lang="en-US" dirty="0" smtClean="0"/>
              <a:t>Skin Disorders</a:t>
            </a:r>
          </a:p>
          <a:p>
            <a:r>
              <a:rPr lang="en-US" dirty="0" smtClean="0"/>
              <a:t>Cancer</a:t>
            </a:r>
          </a:p>
          <a:p>
            <a:r>
              <a:rPr lang="en-US" dirty="0" smtClean="0"/>
              <a:t>Cardiovascular disorders</a:t>
            </a:r>
          </a:p>
          <a:p>
            <a:r>
              <a:rPr lang="en-US" dirty="0" smtClean="0"/>
              <a:t>Depression</a:t>
            </a:r>
          </a:p>
          <a:p>
            <a:r>
              <a:rPr lang="en-US" dirty="0" smtClean="0"/>
              <a:t>Anxiety</a:t>
            </a:r>
            <a:endParaRPr lang="en-US" dirty="0"/>
          </a:p>
        </p:txBody>
      </p:sp>
      <p:pic>
        <p:nvPicPr>
          <p:cNvPr id="4" name="Picture 3"/>
          <p:cNvPicPr>
            <a:picLocks noChangeAspect="1"/>
          </p:cNvPicPr>
          <p:nvPr/>
        </p:nvPicPr>
        <p:blipFill>
          <a:blip r:embed="rId2"/>
          <a:stretch>
            <a:fillRect/>
          </a:stretch>
        </p:blipFill>
        <p:spPr>
          <a:xfrm>
            <a:off x="762000" y="2362199"/>
            <a:ext cx="4233273" cy="3340099"/>
          </a:xfrm>
          <a:prstGeom prst="rect">
            <a:avLst/>
          </a:prstGeom>
          <a:ln w="41275">
            <a:solidFill>
              <a:schemeClr val="accent1"/>
            </a:solidFill>
          </a:ln>
        </p:spPr>
      </p:pic>
    </p:spTree>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244</TotalTime>
  <Words>672</Words>
  <Application>Microsoft Macintosh PowerPoint</Application>
  <PresentationFormat>On-screen Show (4:3)</PresentationFormat>
  <Paragraphs>100</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Summer</vt:lpstr>
      <vt:lpstr>PowerPoint Presentation</vt:lpstr>
      <vt:lpstr>Responses to Stressful Situations and Positive Coping</vt:lpstr>
      <vt:lpstr>Stress</vt:lpstr>
      <vt:lpstr>Components The Stress Response</vt:lpstr>
      <vt:lpstr>PowerPoint Presentation</vt:lpstr>
      <vt:lpstr>PowerPoint Presentation</vt:lpstr>
      <vt:lpstr>Exhaustion Stage</vt:lpstr>
      <vt:lpstr>Healthy Amounts of Stress</vt:lpstr>
      <vt:lpstr>Stress-Related  Diseases &amp; Conditions</vt:lpstr>
      <vt:lpstr>Stressors in the  Modern World?</vt:lpstr>
      <vt:lpstr>Stressors before  Modern Civilization</vt:lpstr>
      <vt:lpstr>Stress Management in Ancient Civilizations</vt:lpstr>
      <vt:lpstr>Stress Management Today</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in Today’s World</dc:title>
  <dc:creator>Christopher Moen</dc:creator>
  <cp:lastModifiedBy>Microsoft Office User</cp:lastModifiedBy>
  <cp:revision>28</cp:revision>
  <cp:lastPrinted>2012-05-28T18:59:19Z</cp:lastPrinted>
  <dcterms:created xsi:type="dcterms:W3CDTF">2012-03-31T18:18:50Z</dcterms:created>
  <dcterms:modified xsi:type="dcterms:W3CDTF">2012-07-10T13:54:52Z</dcterms:modified>
</cp:coreProperties>
</file>